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6" r:id="rId5"/>
    <p:sldId id="259" r:id="rId6"/>
    <p:sldId id="260" r:id="rId7"/>
    <p:sldId id="261" r:id="rId8"/>
    <p:sldId id="267" r:id="rId9"/>
    <p:sldId id="262" r:id="rId10"/>
    <p:sldId id="263" r:id="rId11"/>
    <p:sldId id="270" r:id="rId12"/>
    <p:sldId id="268" r:id="rId13"/>
    <p:sldId id="264" r:id="rId14"/>
    <p:sldId id="269" r:id="rId15"/>
    <p:sldId id="265" r:id="rId16"/>
  </p:sldIdLst>
  <p:sldSz cx="12192000" cy="6858000"/>
  <p:notesSz cx="6797675" cy="9926638"/>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562" y="6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1D1FEE2C-527F-49F0-0FB6-CAB9B07581EC}"/>
              </a:ext>
            </a:extLst>
          </p:cNvPr>
          <p:cNvSpPr>
            <a:spLocks noGrp="1"/>
          </p:cNvSpPr>
          <p:nvPr>
            <p:ph type="ctrTitle"/>
          </p:nvPr>
        </p:nvSpPr>
        <p:spPr>
          <a:xfrm>
            <a:off x="1524000" y="1122363"/>
            <a:ext cx="9144000" cy="2387600"/>
          </a:xfrm>
        </p:spPr>
        <p:txBody>
          <a:bodyPr anchor="b"/>
          <a:lstStyle>
            <a:lvl1pPr algn="ctr">
              <a:defRPr sz="6000"/>
            </a:lvl1pPr>
          </a:lstStyle>
          <a:p>
            <a:r>
              <a:rPr lang="pl-PL"/>
              <a:t>Kliknij, aby edytować styl</a:t>
            </a:r>
          </a:p>
        </p:txBody>
      </p:sp>
      <p:sp>
        <p:nvSpPr>
          <p:cNvPr id="3" name="Podtytuł 2">
            <a:extLst>
              <a:ext uri="{FF2B5EF4-FFF2-40B4-BE49-F238E27FC236}">
                <a16:creationId xmlns:a16="http://schemas.microsoft.com/office/drawing/2014/main" id="{8021A5B2-0284-F8CF-C9F5-CB8090B8A9C4}"/>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a:t>Kliknij, aby edytować styl wzorca podtytułu</a:t>
            </a:r>
          </a:p>
        </p:txBody>
      </p:sp>
      <p:sp>
        <p:nvSpPr>
          <p:cNvPr id="4" name="Symbol zastępczy daty 3">
            <a:extLst>
              <a:ext uri="{FF2B5EF4-FFF2-40B4-BE49-F238E27FC236}">
                <a16:creationId xmlns:a16="http://schemas.microsoft.com/office/drawing/2014/main" id="{B691F83F-6ECF-EBD0-3A2B-8F9F7C7185D1}"/>
              </a:ext>
            </a:extLst>
          </p:cNvPr>
          <p:cNvSpPr>
            <a:spLocks noGrp="1"/>
          </p:cNvSpPr>
          <p:nvPr>
            <p:ph type="dt" sz="half" idx="10"/>
          </p:nvPr>
        </p:nvSpPr>
        <p:spPr/>
        <p:txBody>
          <a:bodyPr/>
          <a:lstStyle/>
          <a:p>
            <a:fld id="{918E7108-DB61-4724-B8DA-C9C1BBA0CC06}" type="datetimeFigureOut">
              <a:rPr lang="pl-PL" smtClean="0"/>
              <a:t>28.09.2023</a:t>
            </a:fld>
            <a:endParaRPr lang="pl-PL"/>
          </a:p>
        </p:txBody>
      </p:sp>
      <p:sp>
        <p:nvSpPr>
          <p:cNvPr id="5" name="Symbol zastępczy stopki 4">
            <a:extLst>
              <a:ext uri="{FF2B5EF4-FFF2-40B4-BE49-F238E27FC236}">
                <a16:creationId xmlns:a16="http://schemas.microsoft.com/office/drawing/2014/main" id="{B19252BE-007E-41CB-F821-E7205843528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EEAEB8A8-D9FD-F502-F959-D2585732B3D3}"/>
              </a:ext>
            </a:extLst>
          </p:cNvPr>
          <p:cNvSpPr>
            <a:spLocks noGrp="1"/>
          </p:cNvSpPr>
          <p:nvPr>
            <p:ph type="sldNum" sz="quarter" idx="12"/>
          </p:nvPr>
        </p:nvSpPr>
        <p:spPr/>
        <p:txBody>
          <a:bodyPr/>
          <a:lstStyle/>
          <a:p>
            <a:fld id="{DDA0CEA7-48D2-4A13-BD4D-FF69899A56A0}" type="slidenum">
              <a:rPr lang="pl-PL" smtClean="0"/>
              <a:t>‹#›</a:t>
            </a:fld>
            <a:endParaRPr lang="pl-PL"/>
          </a:p>
        </p:txBody>
      </p:sp>
    </p:spTree>
    <p:extLst>
      <p:ext uri="{BB962C8B-B14F-4D97-AF65-F5344CB8AC3E}">
        <p14:creationId xmlns:p14="http://schemas.microsoft.com/office/powerpoint/2010/main" val="27696208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0B343A8-E986-1B0F-1EE3-7123470756BE}"/>
              </a:ext>
            </a:extLst>
          </p:cNvPr>
          <p:cNvSpPr>
            <a:spLocks noGrp="1"/>
          </p:cNvSpPr>
          <p:nvPr>
            <p:ph type="title"/>
          </p:nvPr>
        </p:nvSpPr>
        <p:spPr/>
        <p:txBody>
          <a:bodyPr/>
          <a:lstStyle/>
          <a:p>
            <a:r>
              <a:rPr lang="pl-PL"/>
              <a:t>Kliknij, aby edytować styl</a:t>
            </a:r>
          </a:p>
        </p:txBody>
      </p:sp>
      <p:sp>
        <p:nvSpPr>
          <p:cNvPr id="3" name="Symbol zastępczy tytułu pionowego 2">
            <a:extLst>
              <a:ext uri="{FF2B5EF4-FFF2-40B4-BE49-F238E27FC236}">
                <a16:creationId xmlns:a16="http://schemas.microsoft.com/office/drawing/2014/main" id="{468D938E-8602-3789-CFB1-09CB38429A57}"/>
              </a:ext>
            </a:extLst>
          </p:cNvPr>
          <p:cNvSpPr>
            <a:spLocks noGrp="1"/>
          </p:cNvSpPr>
          <p:nvPr>
            <p:ph type="body" orient="vert" idx="1"/>
          </p:nvPr>
        </p:nvSpPr>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3BA6982-8A73-208D-4002-5671D2B0C57A}"/>
              </a:ext>
            </a:extLst>
          </p:cNvPr>
          <p:cNvSpPr>
            <a:spLocks noGrp="1"/>
          </p:cNvSpPr>
          <p:nvPr>
            <p:ph type="dt" sz="half" idx="10"/>
          </p:nvPr>
        </p:nvSpPr>
        <p:spPr/>
        <p:txBody>
          <a:bodyPr/>
          <a:lstStyle/>
          <a:p>
            <a:fld id="{918E7108-DB61-4724-B8DA-C9C1BBA0CC06}" type="datetimeFigureOut">
              <a:rPr lang="pl-PL" smtClean="0"/>
              <a:t>28.09.2023</a:t>
            </a:fld>
            <a:endParaRPr lang="pl-PL"/>
          </a:p>
        </p:txBody>
      </p:sp>
      <p:sp>
        <p:nvSpPr>
          <p:cNvPr id="5" name="Symbol zastępczy stopki 4">
            <a:extLst>
              <a:ext uri="{FF2B5EF4-FFF2-40B4-BE49-F238E27FC236}">
                <a16:creationId xmlns:a16="http://schemas.microsoft.com/office/drawing/2014/main" id="{8483DAED-FC18-F5CB-EE26-22A5CF79E77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11CEDD2E-EFFE-0268-1091-2537BEDFBBDD}"/>
              </a:ext>
            </a:extLst>
          </p:cNvPr>
          <p:cNvSpPr>
            <a:spLocks noGrp="1"/>
          </p:cNvSpPr>
          <p:nvPr>
            <p:ph type="sldNum" sz="quarter" idx="12"/>
          </p:nvPr>
        </p:nvSpPr>
        <p:spPr/>
        <p:txBody>
          <a:bodyPr/>
          <a:lstStyle/>
          <a:p>
            <a:fld id="{DDA0CEA7-48D2-4A13-BD4D-FF69899A56A0}" type="slidenum">
              <a:rPr lang="pl-PL" smtClean="0"/>
              <a:t>‹#›</a:t>
            </a:fld>
            <a:endParaRPr lang="pl-PL"/>
          </a:p>
        </p:txBody>
      </p:sp>
    </p:spTree>
    <p:extLst>
      <p:ext uri="{BB962C8B-B14F-4D97-AF65-F5344CB8AC3E}">
        <p14:creationId xmlns:p14="http://schemas.microsoft.com/office/powerpoint/2010/main" val="23900949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a:extLst>
              <a:ext uri="{FF2B5EF4-FFF2-40B4-BE49-F238E27FC236}">
                <a16:creationId xmlns:a16="http://schemas.microsoft.com/office/drawing/2014/main" id="{1AE6E2F9-9D60-E29D-7071-079B96834940}"/>
              </a:ext>
            </a:extLst>
          </p:cNvPr>
          <p:cNvSpPr>
            <a:spLocks noGrp="1"/>
          </p:cNvSpPr>
          <p:nvPr>
            <p:ph type="title" orient="vert"/>
          </p:nvPr>
        </p:nvSpPr>
        <p:spPr>
          <a:xfrm>
            <a:off x="8724900" y="365125"/>
            <a:ext cx="2628900" cy="5811838"/>
          </a:xfrm>
        </p:spPr>
        <p:txBody>
          <a:bodyPr vert="eaVert"/>
          <a:lstStyle/>
          <a:p>
            <a:r>
              <a:rPr lang="pl-PL"/>
              <a:t>Kliknij, aby edytować styl</a:t>
            </a:r>
          </a:p>
        </p:txBody>
      </p:sp>
      <p:sp>
        <p:nvSpPr>
          <p:cNvPr id="3" name="Symbol zastępczy tytułu pionowego 2">
            <a:extLst>
              <a:ext uri="{FF2B5EF4-FFF2-40B4-BE49-F238E27FC236}">
                <a16:creationId xmlns:a16="http://schemas.microsoft.com/office/drawing/2014/main" id="{671D6BB0-FD7D-1BFC-7460-C4D24F63358E}"/>
              </a:ext>
            </a:extLst>
          </p:cNvPr>
          <p:cNvSpPr>
            <a:spLocks noGrp="1"/>
          </p:cNvSpPr>
          <p:nvPr>
            <p:ph type="body" orient="vert" idx="1"/>
          </p:nvPr>
        </p:nvSpPr>
        <p:spPr>
          <a:xfrm>
            <a:off x="838200" y="365125"/>
            <a:ext cx="7734300" cy="5811838"/>
          </a:xfrm>
        </p:spPr>
        <p:txBody>
          <a:bodyPr vert="eaVert"/>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49C632F3-8C55-DAA6-2239-1CC8D76DD099}"/>
              </a:ext>
            </a:extLst>
          </p:cNvPr>
          <p:cNvSpPr>
            <a:spLocks noGrp="1"/>
          </p:cNvSpPr>
          <p:nvPr>
            <p:ph type="dt" sz="half" idx="10"/>
          </p:nvPr>
        </p:nvSpPr>
        <p:spPr/>
        <p:txBody>
          <a:bodyPr/>
          <a:lstStyle/>
          <a:p>
            <a:fld id="{918E7108-DB61-4724-B8DA-C9C1BBA0CC06}" type="datetimeFigureOut">
              <a:rPr lang="pl-PL" smtClean="0"/>
              <a:t>28.09.2023</a:t>
            </a:fld>
            <a:endParaRPr lang="pl-PL"/>
          </a:p>
        </p:txBody>
      </p:sp>
      <p:sp>
        <p:nvSpPr>
          <p:cNvPr id="5" name="Symbol zastępczy stopki 4">
            <a:extLst>
              <a:ext uri="{FF2B5EF4-FFF2-40B4-BE49-F238E27FC236}">
                <a16:creationId xmlns:a16="http://schemas.microsoft.com/office/drawing/2014/main" id="{484BCA8A-7AC6-7E59-BF80-419FFFF08D10}"/>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4C640850-5793-8C8F-A058-D3F853A62D58}"/>
              </a:ext>
            </a:extLst>
          </p:cNvPr>
          <p:cNvSpPr>
            <a:spLocks noGrp="1"/>
          </p:cNvSpPr>
          <p:nvPr>
            <p:ph type="sldNum" sz="quarter" idx="12"/>
          </p:nvPr>
        </p:nvSpPr>
        <p:spPr/>
        <p:txBody>
          <a:bodyPr/>
          <a:lstStyle/>
          <a:p>
            <a:fld id="{DDA0CEA7-48D2-4A13-BD4D-FF69899A56A0}" type="slidenum">
              <a:rPr lang="pl-PL" smtClean="0"/>
              <a:t>‹#›</a:t>
            </a:fld>
            <a:endParaRPr lang="pl-PL"/>
          </a:p>
        </p:txBody>
      </p:sp>
    </p:spTree>
    <p:extLst>
      <p:ext uri="{BB962C8B-B14F-4D97-AF65-F5344CB8AC3E}">
        <p14:creationId xmlns:p14="http://schemas.microsoft.com/office/powerpoint/2010/main" val="7536859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2573265-1387-5EE5-243D-669BC91FA674}"/>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5ACB8062-3F0D-6722-B91F-8B532C6DB8A0}"/>
              </a:ext>
            </a:extLst>
          </p:cNvPr>
          <p:cNvSpPr>
            <a:spLocks noGrp="1"/>
          </p:cNvSpPr>
          <p:nvPr>
            <p:ph idx="1"/>
          </p:nvPr>
        </p:nvSpPr>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8B548D19-8FA4-C2CC-F736-6F57BE2353A7}"/>
              </a:ext>
            </a:extLst>
          </p:cNvPr>
          <p:cNvSpPr>
            <a:spLocks noGrp="1"/>
          </p:cNvSpPr>
          <p:nvPr>
            <p:ph type="dt" sz="half" idx="10"/>
          </p:nvPr>
        </p:nvSpPr>
        <p:spPr/>
        <p:txBody>
          <a:bodyPr/>
          <a:lstStyle/>
          <a:p>
            <a:fld id="{918E7108-DB61-4724-B8DA-C9C1BBA0CC06}" type="datetimeFigureOut">
              <a:rPr lang="pl-PL" smtClean="0"/>
              <a:t>28.09.2023</a:t>
            </a:fld>
            <a:endParaRPr lang="pl-PL"/>
          </a:p>
        </p:txBody>
      </p:sp>
      <p:sp>
        <p:nvSpPr>
          <p:cNvPr id="5" name="Symbol zastępczy stopki 4">
            <a:extLst>
              <a:ext uri="{FF2B5EF4-FFF2-40B4-BE49-F238E27FC236}">
                <a16:creationId xmlns:a16="http://schemas.microsoft.com/office/drawing/2014/main" id="{FFCBF2A4-B112-6635-55B8-ADC88785E4B7}"/>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BDD42D48-BA1C-899B-2718-D998EAA7EA64}"/>
              </a:ext>
            </a:extLst>
          </p:cNvPr>
          <p:cNvSpPr>
            <a:spLocks noGrp="1"/>
          </p:cNvSpPr>
          <p:nvPr>
            <p:ph type="sldNum" sz="quarter" idx="12"/>
          </p:nvPr>
        </p:nvSpPr>
        <p:spPr/>
        <p:txBody>
          <a:bodyPr/>
          <a:lstStyle/>
          <a:p>
            <a:fld id="{DDA0CEA7-48D2-4A13-BD4D-FF69899A56A0}" type="slidenum">
              <a:rPr lang="pl-PL" smtClean="0"/>
              <a:t>‹#›</a:t>
            </a:fld>
            <a:endParaRPr lang="pl-PL"/>
          </a:p>
        </p:txBody>
      </p:sp>
    </p:spTree>
    <p:extLst>
      <p:ext uri="{BB962C8B-B14F-4D97-AF65-F5344CB8AC3E}">
        <p14:creationId xmlns:p14="http://schemas.microsoft.com/office/powerpoint/2010/main" val="1920420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615F18F7-062C-7318-7E59-57C68D7937B2}"/>
              </a:ext>
            </a:extLst>
          </p:cNvPr>
          <p:cNvSpPr>
            <a:spLocks noGrp="1"/>
          </p:cNvSpPr>
          <p:nvPr>
            <p:ph type="title"/>
          </p:nvPr>
        </p:nvSpPr>
        <p:spPr>
          <a:xfrm>
            <a:off x="831850" y="1709738"/>
            <a:ext cx="10515600" cy="2852737"/>
          </a:xfrm>
        </p:spPr>
        <p:txBody>
          <a:bodyPr anchor="b"/>
          <a:lstStyle>
            <a:lvl1pPr>
              <a:defRPr sz="6000"/>
            </a:lvl1pPr>
          </a:lstStyle>
          <a:p>
            <a:r>
              <a:rPr lang="pl-PL"/>
              <a:t>Kliknij, aby edytować styl</a:t>
            </a:r>
          </a:p>
        </p:txBody>
      </p:sp>
      <p:sp>
        <p:nvSpPr>
          <p:cNvPr id="3" name="Symbol zastępczy tekstu 2">
            <a:extLst>
              <a:ext uri="{FF2B5EF4-FFF2-40B4-BE49-F238E27FC236}">
                <a16:creationId xmlns:a16="http://schemas.microsoft.com/office/drawing/2014/main" id="{4938AAA7-593D-F325-5354-B8762D3AF47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pl-PL"/>
              <a:t>Kliknij, aby edytować style wzorca tekstu</a:t>
            </a:r>
          </a:p>
        </p:txBody>
      </p:sp>
      <p:sp>
        <p:nvSpPr>
          <p:cNvPr id="4" name="Symbol zastępczy daty 3">
            <a:extLst>
              <a:ext uri="{FF2B5EF4-FFF2-40B4-BE49-F238E27FC236}">
                <a16:creationId xmlns:a16="http://schemas.microsoft.com/office/drawing/2014/main" id="{4BCBFC6C-2039-9F24-9686-9BEA93E7D556}"/>
              </a:ext>
            </a:extLst>
          </p:cNvPr>
          <p:cNvSpPr>
            <a:spLocks noGrp="1"/>
          </p:cNvSpPr>
          <p:nvPr>
            <p:ph type="dt" sz="half" idx="10"/>
          </p:nvPr>
        </p:nvSpPr>
        <p:spPr/>
        <p:txBody>
          <a:bodyPr/>
          <a:lstStyle/>
          <a:p>
            <a:fld id="{918E7108-DB61-4724-B8DA-C9C1BBA0CC06}" type="datetimeFigureOut">
              <a:rPr lang="pl-PL" smtClean="0"/>
              <a:t>28.09.2023</a:t>
            </a:fld>
            <a:endParaRPr lang="pl-PL"/>
          </a:p>
        </p:txBody>
      </p:sp>
      <p:sp>
        <p:nvSpPr>
          <p:cNvPr id="5" name="Symbol zastępczy stopki 4">
            <a:extLst>
              <a:ext uri="{FF2B5EF4-FFF2-40B4-BE49-F238E27FC236}">
                <a16:creationId xmlns:a16="http://schemas.microsoft.com/office/drawing/2014/main" id="{03096E9C-5A50-0FC1-3FA5-9EE2649337E2}"/>
              </a:ext>
            </a:extLst>
          </p:cNvPr>
          <p:cNvSpPr>
            <a:spLocks noGrp="1"/>
          </p:cNvSpPr>
          <p:nvPr>
            <p:ph type="ftr" sz="quarter" idx="11"/>
          </p:nvPr>
        </p:nvSpPr>
        <p:spPr/>
        <p:txBody>
          <a:bodyPr/>
          <a:lstStyle/>
          <a:p>
            <a:endParaRPr lang="pl-PL"/>
          </a:p>
        </p:txBody>
      </p:sp>
      <p:sp>
        <p:nvSpPr>
          <p:cNvPr id="6" name="Symbol zastępczy numeru slajdu 5">
            <a:extLst>
              <a:ext uri="{FF2B5EF4-FFF2-40B4-BE49-F238E27FC236}">
                <a16:creationId xmlns:a16="http://schemas.microsoft.com/office/drawing/2014/main" id="{3986FC66-462C-8760-2C6F-8DF5CD675638}"/>
              </a:ext>
            </a:extLst>
          </p:cNvPr>
          <p:cNvSpPr>
            <a:spLocks noGrp="1"/>
          </p:cNvSpPr>
          <p:nvPr>
            <p:ph type="sldNum" sz="quarter" idx="12"/>
          </p:nvPr>
        </p:nvSpPr>
        <p:spPr/>
        <p:txBody>
          <a:bodyPr/>
          <a:lstStyle/>
          <a:p>
            <a:fld id="{DDA0CEA7-48D2-4A13-BD4D-FF69899A56A0}" type="slidenum">
              <a:rPr lang="pl-PL" smtClean="0"/>
              <a:t>‹#›</a:t>
            </a:fld>
            <a:endParaRPr lang="pl-PL"/>
          </a:p>
        </p:txBody>
      </p:sp>
    </p:spTree>
    <p:extLst>
      <p:ext uri="{BB962C8B-B14F-4D97-AF65-F5344CB8AC3E}">
        <p14:creationId xmlns:p14="http://schemas.microsoft.com/office/powerpoint/2010/main" val="18623922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5DBB2A-456B-7E00-B1E8-AD25D759F0CB}"/>
              </a:ext>
            </a:extLst>
          </p:cNvPr>
          <p:cNvSpPr>
            <a:spLocks noGrp="1"/>
          </p:cNvSpPr>
          <p:nvPr>
            <p:ph type="title"/>
          </p:nvPr>
        </p:nvSpPr>
        <p:spPr/>
        <p:txBody>
          <a:bodyPr/>
          <a:lstStyle/>
          <a:p>
            <a:r>
              <a:rPr lang="pl-PL"/>
              <a:t>Kliknij, aby edytować styl</a:t>
            </a:r>
          </a:p>
        </p:txBody>
      </p:sp>
      <p:sp>
        <p:nvSpPr>
          <p:cNvPr id="3" name="Symbol zastępczy zawartości 2">
            <a:extLst>
              <a:ext uri="{FF2B5EF4-FFF2-40B4-BE49-F238E27FC236}">
                <a16:creationId xmlns:a16="http://schemas.microsoft.com/office/drawing/2014/main" id="{8920E266-3287-B98F-21B3-190543758BDF}"/>
              </a:ext>
            </a:extLst>
          </p:cNvPr>
          <p:cNvSpPr>
            <a:spLocks noGrp="1"/>
          </p:cNvSpPr>
          <p:nvPr>
            <p:ph sz="half" idx="1"/>
          </p:nvPr>
        </p:nvSpPr>
        <p:spPr>
          <a:xfrm>
            <a:off x="838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zawartości 3">
            <a:extLst>
              <a:ext uri="{FF2B5EF4-FFF2-40B4-BE49-F238E27FC236}">
                <a16:creationId xmlns:a16="http://schemas.microsoft.com/office/drawing/2014/main" id="{562950EA-BB34-A72A-A7D7-018FD4617EE9}"/>
              </a:ext>
            </a:extLst>
          </p:cNvPr>
          <p:cNvSpPr>
            <a:spLocks noGrp="1"/>
          </p:cNvSpPr>
          <p:nvPr>
            <p:ph sz="half" idx="2"/>
          </p:nvPr>
        </p:nvSpPr>
        <p:spPr>
          <a:xfrm>
            <a:off x="6172200" y="1825625"/>
            <a:ext cx="5181600" cy="435133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daty 4">
            <a:extLst>
              <a:ext uri="{FF2B5EF4-FFF2-40B4-BE49-F238E27FC236}">
                <a16:creationId xmlns:a16="http://schemas.microsoft.com/office/drawing/2014/main" id="{537A0A9E-4EB4-9808-0005-A7CD21B70745}"/>
              </a:ext>
            </a:extLst>
          </p:cNvPr>
          <p:cNvSpPr>
            <a:spLocks noGrp="1"/>
          </p:cNvSpPr>
          <p:nvPr>
            <p:ph type="dt" sz="half" idx="10"/>
          </p:nvPr>
        </p:nvSpPr>
        <p:spPr/>
        <p:txBody>
          <a:bodyPr/>
          <a:lstStyle/>
          <a:p>
            <a:fld id="{918E7108-DB61-4724-B8DA-C9C1BBA0CC06}" type="datetimeFigureOut">
              <a:rPr lang="pl-PL" smtClean="0"/>
              <a:t>28.09.2023</a:t>
            </a:fld>
            <a:endParaRPr lang="pl-PL"/>
          </a:p>
        </p:txBody>
      </p:sp>
      <p:sp>
        <p:nvSpPr>
          <p:cNvPr id="6" name="Symbol zastępczy stopki 5">
            <a:extLst>
              <a:ext uri="{FF2B5EF4-FFF2-40B4-BE49-F238E27FC236}">
                <a16:creationId xmlns:a16="http://schemas.microsoft.com/office/drawing/2014/main" id="{0EFC858E-6FC9-154A-9854-6B749BD302C0}"/>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93D36E0F-826A-2C4E-7EEB-D1E21B3237B8}"/>
              </a:ext>
            </a:extLst>
          </p:cNvPr>
          <p:cNvSpPr>
            <a:spLocks noGrp="1"/>
          </p:cNvSpPr>
          <p:nvPr>
            <p:ph type="sldNum" sz="quarter" idx="12"/>
          </p:nvPr>
        </p:nvSpPr>
        <p:spPr/>
        <p:txBody>
          <a:bodyPr/>
          <a:lstStyle/>
          <a:p>
            <a:fld id="{DDA0CEA7-48D2-4A13-BD4D-FF69899A56A0}" type="slidenum">
              <a:rPr lang="pl-PL" smtClean="0"/>
              <a:t>‹#›</a:t>
            </a:fld>
            <a:endParaRPr lang="pl-PL"/>
          </a:p>
        </p:txBody>
      </p:sp>
    </p:spTree>
    <p:extLst>
      <p:ext uri="{BB962C8B-B14F-4D97-AF65-F5344CB8AC3E}">
        <p14:creationId xmlns:p14="http://schemas.microsoft.com/office/powerpoint/2010/main" val="259365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C3A97BB-40F2-DA3F-BEA3-A86C49C10F0D}"/>
              </a:ext>
            </a:extLst>
          </p:cNvPr>
          <p:cNvSpPr>
            <a:spLocks noGrp="1"/>
          </p:cNvSpPr>
          <p:nvPr>
            <p:ph type="title"/>
          </p:nvPr>
        </p:nvSpPr>
        <p:spPr>
          <a:xfrm>
            <a:off x="839788" y="365125"/>
            <a:ext cx="10515600" cy="1325563"/>
          </a:xfrm>
        </p:spPr>
        <p:txBody>
          <a:bodyPr/>
          <a:lstStyle/>
          <a:p>
            <a:r>
              <a:rPr lang="pl-PL"/>
              <a:t>Kliknij, aby edytować styl</a:t>
            </a:r>
          </a:p>
        </p:txBody>
      </p:sp>
      <p:sp>
        <p:nvSpPr>
          <p:cNvPr id="3" name="Symbol zastępczy tekstu 2">
            <a:extLst>
              <a:ext uri="{FF2B5EF4-FFF2-40B4-BE49-F238E27FC236}">
                <a16:creationId xmlns:a16="http://schemas.microsoft.com/office/drawing/2014/main" id="{6FDA27B7-4C19-D4CA-8916-4E9A7581ACEC}"/>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4" name="Symbol zastępczy zawartości 3">
            <a:extLst>
              <a:ext uri="{FF2B5EF4-FFF2-40B4-BE49-F238E27FC236}">
                <a16:creationId xmlns:a16="http://schemas.microsoft.com/office/drawing/2014/main" id="{04A0E21F-D5C7-2F97-C51A-8403B08CB2D8}"/>
              </a:ext>
            </a:extLst>
          </p:cNvPr>
          <p:cNvSpPr>
            <a:spLocks noGrp="1"/>
          </p:cNvSpPr>
          <p:nvPr>
            <p:ph sz="half" idx="2"/>
          </p:nvPr>
        </p:nvSpPr>
        <p:spPr>
          <a:xfrm>
            <a:off x="839788" y="2505075"/>
            <a:ext cx="5157787"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5" name="Symbol zastępczy tekstu 4">
            <a:extLst>
              <a:ext uri="{FF2B5EF4-FFF2-40B4-BE49-F238E27FC236}">
                <a16:creationId xmlns:a16="http://schemas.microsoft.com/office/drawing/2014/main" id="{527A69EF-ED10-CB67-16F6-000D0181641D}"/>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a:t>Kliknij, aby edytować style wzorca tekstu</a:t>
            </a:r>
          </a:p>
        </p:txBody>
      </p:sp>
      <p:sp>
        <p:nvSpPr>
          <p:cNvPr id="6" name="Symbol zastępczy zawartości 5">
            <a:extLst>
              <a:ext uri="{FF2B5EF4-FFF2-40B4-BE49-F238E27FC236}">
                <a16:creationId xmlns:a16="http://schemas.microsoft.com/office/drawing/2014/main" id="{030B3FF8-C153-04B5-64B8-4F489AB8DF4C}"/>
              </a:ext>
            </a:extLst>
          </p:cNvPr>
          <p:cNvSpPr>
            <a:spLocks noGrp="1"/>
          </p:cNvSpPr>
          <p:nvPr>
            <p:ph sz="quarter" idx="4"/>
          </p:nvPr>
        </p:nvSpPr>
        <p:spPr>
          <a:xfrm>
            <a:off x="6172200" y="2505075"/>
            <a:ext cx="5183188" cy="3684588"/>
          </a:xfrm>
        </p:spPr>
        <p:txBody>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7" name="Symbol zastępczy daty 6">
            <a:extLst>
              <a:ext uri="{FF2B5EF4-FFF2-40B4-BE49-F238E27FC236}">
                <a16:creationId xmlns:a16="http://schemas.microsoft.com/office/drawing/2014/main" id="{14ED5F08-0D49-27E7-3862-C08342800515}"/>
              </a:ext>
            </a:extLst>
          </p:cNvPr>
          <p:cNvSpPr>
            <a:spLocks noGrp="1"/>
          </p:cNvSpPr>
          <p:nvPr>
            <p:ph type="dt" sz="half" idx="10"/>
          </p:nvPr>
        </p:nvSpPr>
        <p:spPr/>
        <p:txBody>
          <a:bodyPr/>
          <a:lstStyle/>
          <a:p>
            <a:fld id="{918E7108-DB61-4724-B8DA-C9C1BBA0CC06}" type="datetimeFigureOut">
              <a:rPr lang="pl-PL" smtClean="0"/>
              <a:t>28.09.2023</a:t>
            </a:fld>
            <a:endParaRPr lang="pl-PL"/>
          </a:p>
        </p:txBody>
      </p:sp>
      <p:sp>
        <p:nvSpPr>
          <p:cNvPr id="8" name="Symbol zastępczy stopki 7">
            <a:extLst>
              <a:ext uri="{FF2B5EF4-FFF2-40B4-BE49-F238E27FC236}">
                <a16:creationId xmlns:a16="http://schemas.microsoft.com/office/drawing/2014/main" id="{8429E8E6-0357-22AA-DCBA-DD2C6E4419C9}"/>
              </a:ext>
            </a:extLst>
          </p:cNvPr>
          <p:cNvSpPr>
            <a:spLocks noGrp="1"/>
          </p:cNvSpPr>
          <p:nvPr>
            <p:ph type="ftr" sz="quarter" idx="11"/>
          </p:nvPr>
        </p:nvSpPr>
        <p:spPr/>
        <p:txBody>
          <a:bodyPr/>
          <a:lstStyle/>
          <a:p>
            <a:endParaRPr lang="pl-PL"/>
          </a:p>
        </p:txBody>
      </p:sp>
      <p:sp>
        <p:nvSpPr>
          <p:cNvPr id="9" name="Symbol zastępczy numeru slajdu 8">
            <a:extLst>
              <a:ext uri="{FF2B5EF4-FFF2-40B4-BE49-F238E27FC236}">
                <a16:creationId xmlns:a16="http://schemas.microsoft.com/office/drawing/2014/main" id="{C226546B-3D65-F1C0-E9A8-16CE3D1DAE38}"/>
              </a:ext>
            </a:extLst>
          </p:cNvPr>
          <p:cNvSpPr>
            <a:spLocks noGrp="1"/>
          </p:cNvSpPr>
          <p:nvPr>
            <p:ph type="sldNum" sz="quarter" idx="12"/>
          </p:nvPr>
        </p:nvSpPr>
        <p:spPr/>
        <p:txBody>
          <a:bodyPr/>
          <a:lstStyle/>
          <a:p>
            <a:fld id="{DDA0CEA7-48D2-4A13-BD4D-FF69899A56A0}" type="slidenum">
              <a:rPr lang="pl-PL" smtClean="0"/>
              <a:t>‹#›</a:t>
            </a:fld>
            <a:endParaRPr lang="pl-PL"/>
          </a:p>
        </p:txBody>
      </p:sp>
    </p:spTree>
    <p:extLst>
      <p:ext uri="{BB962C8B-B14F-4D97-AF65-F5344CB8AC3E}">
        <p14:creationId xmlns:p14="http://schemas.microsoft.com/office/powerpoint/2010/main" val="2812545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AB35A094-FE29-1462-5D38-1E2F205AE176}"/>
              </a:ext>
            </a:extLst>
          </p:cNvPr>
          <p:cNvSpPr>
            <a:spLocks noGrp="1"/>
          </p:cNvSpPr>
          <p:nvPr>
            <p:ph type="title"/>
          </p:nvPr>
        </p:nvSpPr>
        <p:spPr/>
        <p:txBody>
          <a:bodyPr/>
          <a:lstStyle/>
          <a:p>
            <a:r>
              <a:rPr lang="pl-PL"/>
              <a:t>Kliknij, aby edytować styl</a:t>
            </a:r>
          </a:p>
        </p:txBody>
      </p:sp>
      <p:sp>
        <p:nvSpPr>
          <p:cNvPr id="3" name="Symbol zastępczy daty 2">
            <a:extLst>
              <a:ext uri="{FF2B5EF4-FFF2-40B4-BE49-F238E27FC236}">
                <a16:creationId xmlns:a16="http://schemas.microsoft.com/office/drawing/2014/main" id="{FA883327-A01F-95A0-E2EC-EC5199959BB6}"/>
              </a:ext>
            </a:extLst>
          </p:cNvPr>
          <p:cNvSpPr>
            <a:spLocks noGrp="1"/>
          </p:cNvSpPr>
          <p:nvPr>
            <p:ph type="dt" sz="half" idx="10"/>
          </p:nvPr>
        </p:nvSpPr>
        <p:spPr/>
        <p:txBody>
          <a:bodyPr/>
          <a:lstStyle/>
          <a:p>
            <a:fld id="{918E7108-DB61-4724-B8DA-C9C1BBA0CC06}" type="datetimeFigureOut">
              <a:rPr lang="pl-PL" smtClean="0"/>
              <a:t>28.09.2023</a:t>
            </a:fld>
            <a:endParaRPr lang="pl-PL"/>
          </a:p>
        </p:txBody>
      </p:sp>
      <p:sp>
        <p:nvSpPr>
          <p:cNvPr id="4" name="Symbol zastępczy stopki 3">
            <a:extLst>
              <a:ext uri="{FF2B5EF4-FFF2-40B4-BE49-F238E27FC236}">
                <a16:creationId xmlns:a16="http://schemas.microsoft.com/office/drawing/2014/main" id="{029B7CA6-2811-9DEC-8D6D-CCEE81D23D98}"/>
              </a:ext>
            </a:extLst>
          </p:cNvPr>
          <p:cNvSpPr>
            <a:spLocks noGrp="1"/>
          </p:cNvSpPr>
          <p:nvPr>
            <p:ph type="ftr" sz="quarter" idx="11"/>
          </p:nvPr>
        </p:nvSpPr>
        <p:spPr/>
        <p:txBody>
          <a:bodyPr/>
          <a:lstStyle/>
          <a:p>
            <a:endParaRPr lang="pl-PL"/>
          </a:p>
        </p:txBody>
      </p:sp>
      <p:sp>
        <p:nvSpPr>
          <p:cNvPr id="5" name="Symbol zastępczy numeru slajdu 4">
            <a:extLst>
              <a:ext uri="{FF2B5EF4-FFF2-40B4-BE49-F238E27FC236}">
                <a16:creationId xmlns:a16="http://schemas.microsoft.com/office/drawing/2014/main" id="{D27F4CE0-785C-D0C8-B1F9-5541F827B0F5}"/>
              </a:ext>
            </a:extLst>
          </p:cNvPr>
          <p:cNvSpPr>
            <a:spLocks noGrp="1"/>
          </p:cNvSpPr>
          <p:nvPr>
            <p:ph type="sldNum" sz="quarter" idx="12"/>
          </p:nvPr>
        </p:nvSpPr>
        <p:spPr/>
        <p:txBody>
          <a:bodyPr/>
          <a:lstStyle/>
          <a:p>
            <a:fld id="{DDA0CEA7-48D2-4A13-BD4D-FF69899A56A0}" type="slidenum">
              <a:rPr lang="pl-PL" smtClean="0"/>
              <a:t>‹#›</a:t>
            </a:fld>
            <a:endParaRPr lang="pl-PL"/>
          </a:p>
        </p:txBody>
      </p:sp>
    </p:spTree>
    <p:extLst>
      <p:ext uri="{BB962C8B-B14F-4D97-AF65-F5344CB8AC3E}">
        <p14:creationId xmlns:p14="http://schemas.microsoft.com/office/powerpoint/2010/main" val="35109677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a:extLst>
              <a:ext uri="{FF2B5EF4-FFF2-40B4-BE49-F238E27FC236}">
                <a16:creationId xmlns:a16="http://schemas.microsoft.com/office/drawing/2014/main" id="{F4BB3C7F-9890-AA53-EC05-F2840A979FC1}"/>
              </a:ext>
            </a:extLst>
          </p:cNvPr>
          <p:cNvSpPr>
            <a:spLocks noGrp="1"/>
          </p:cNvSpPr>
          <p:nvPr>
            <p:ph type="dt" sz="half" idx="10"/>
          </p:nvPr>
        </p:nvSpPr>
        <p:spPr/>
        <p:txBody>
          <a:bodyPr/>
          <a:lstStyle/>
          <a:p>
            <a:fld id="{918E7108-DB61-4724-B8DA-C9C1BBA0CC06}" type="datetimeFigureOut">
              <a:rPr lang="pl-PL" smtClean="0"/>
              <a:t>28.09.2023</a:t>
            </a:fld>
            <a:endParaRPr lang="pl-PL"/>
          </a:p>
        </p:txBody>
      </p:sp>
      <p:sp>
        <p:nvSpPr>
          <p:cNvPr id="3" name="Symbol zastępczy stopki 2">
            <a:extLst>
              <a:ext uri="{FF2B5EF4-FFF2-40B4-BE49-F238E27FC236}">
                <a16:creationId xmlns:a16="http://schemas.microsoft.com/office/drawing/2014/main" id="{2569D611-8B08-3C91-4375-8035AB9EFE30}"/>
              </a:ext>
            </a:extLst>
          </p:cNvPr>
          <p:cNvSpPr>
            <a:spLocks noGrp="1"/>
          </p:cNvSpPr>
          <p:nvPr>
            <p:ph type="ftr" sz="quarter" idx="11"/>
          </p:nvPr>
        </p:nvSpPr>
        <p:spPr/>
        <p:txBody>
          <a:bodyPr/>
          <a:lstStyle/>
          <a:p>
            <a:endParaRPr lang="pl-PL"/>
          </a:p>
        </p:txBody>
      </p:sp>
      <p:sp>
        <p:nvSpPr>
          <p:cNvPr id="4" name="Symbol zastępczy numeru slajdu 3">
            <a:extLst>
              <a:ext uri="{FF2B5EF4-FFF2-40B4-BE49-F238E27FC236}">
                <a16:creationId xmlns:a16="http://schemas.microsoft.com/office/drawing/2014/main" id="{5518D3C9-208E-6123-0351-CD90155FA516}"/>
              </a:ext>
            </a:extLst>
          </p:cNvPr>
          <p:cNvSpPr>
            <a:spLocks noGrp="1"/>
          </p:cNvSpPr>
          <p:nvPr>
            <p:ph type="sldNum" sz="quarter" idx="12"/>
          </p:nvPr>
        </p:nvSpPr>
        <p:spPr/>
        <p:txBody>
          <a:bodyPr/>
          <a:lstStyle/>
          <a:p>
            <a:fld id="{DDA0CEA7-48D2-4A13-BD4D-FF69899A56A0}" type="slidenum">
              <a:rPr lang="pl-PL" smtClean="0"/>
              <a:t>‹#›</a:t>
            </a:fld>
            <a:endParaRPr lang="pl-PL"/>
          </a:p>
        </p:txBody>
      </p:sp>
    </p:spTree>
    <p:extLst>
      <p:ext uri="{BB962C8B-B14F-4D97-AF65-F5344CB8AC3E}">
        <p14:creationId xmlns:p14="http://schemas.microsoft.com/office/powerpoint/2010/main" val="269306913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D20D21D-59B1-CE6C-1F3F-D7561319BAB4}"/>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zawartości 2">
            <a:extLst>
              <a:ext uri="{FF2B5EF4-FFF2-40B4-BE49-F238E27FC236}">
                <a16:creationId xmlns:a16="http://schemas.microsoft.com/office/drawing/2014/main" id="{2010C4F0-AAD2-8C9D-46EF-802BD4401F9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tekstu 3">
            <a:extLst>
              <a:ext uri="{FF2B5EF4-FFF2-40B4-BE49-F238E27FC236}">
                <a16:creationId xmlns:a16="http://schemas.microsoft.com/office/drawing/2014/main" id="{136D83B5-3063-FA3F-9505-259EE9186A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D17959F-077C-B60C-1227-49C093AE2387}"/>
              </a:ext>
            </a:extLst>
          </p:cNvPr>
          <p:cNvSpPr>
            <a:spLocks noGrp="1"/>
          </p:cNvSpPr>
          <p:nvPr>
            <p:ph type="dt" sz="half" idx="10"/>
          </p:nvPr>
        </p:nvSpPr>
        <p:spPr/>
        <p:txBody>
          <a:bodyPr/>
          <a:lstStyle/>
          <a:p>
            <a:fld id="{918E7108-DB61-4724-B8DA-C9C1BBA0CC06}" type="datetimeFigureOut">
              <a:rPr lang="pl-PL" smtClean="0"/>
              <a:t>28.09.2023</a:t>
            </a:fld>
            <a:endParaRPr lang="pl-PL"/>
          </a:p>
        </p:txBody>
      </p:sp>
      <p:sp>
        <p:nvSpPr>
          <p:cNvPr id="6" name="Symbol zastępczy stopki 5">
            <a:extLst>
              <a:ext uri="{FF2B5EF4-FFF2-40B4-BE49-F238E27FC236}">
                <a16:creationId xmlns:a16="http://schemas.microsoft.com/office/drawing/2014/main" id="{35B163AA-A1D7-998E-8E21-09CDA40A4FE1}"/>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A98B8E7-EBEC-444B-6B71-D9865448DA64}"/>
              </a:ext>
            </a:extLst>
          </p:cNvPr>
          <p:cNvSpPr>
            <a:spLocks noGrp="1"/>
          </p:cNvSpPr>
          <p:nvPr>
            <p:ph type="sldNum" sz="quarter" idx="12"/>
          </p:nvPr>
        </p:nvSpPr>
        <p:spPr/>
        <p:txBody>
          <a:bodyPr/>
          <a:lstStyle/>
          <a:p>
            <a:fld id="{DDA0CEA7-48D2-4A13-BD4D-FF69899A56A0}" type="slidenum">
              <a:rPr lang="pl-PL" smtClean="0"/>
              <a:t>‹#›</a:t>
            </a:fld>
            <a:endParaRPr lang="pl-PL"/>
          </a:p>
        </p:txBody>
      </p:sp>
    </p:spTree>
    <p:extLst>
      <p:ext uri="{BB962C8B-B14F-4D97-AF65-F5344CB8AC3E}">
        <p14:creationId xmlns:p14="http://schemas.microsoft.com/office/powerpoint/2010/main" val="49921154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D84F8FB4-28C8-DA15-5B40-3D2D19E161F5}"/>
              </a:ext>
            </a:extLst>
          </p:cNvPr>
          <p:cNvSpPr>
            <a:spLocks noGrp="1"/>
          </p:cNvSpPr>
          <p:nvPr>
            <p:ph type="title"/>
          </p:nvPr>
        </p:nvSpPr>
        <p:spPr>
          <a:xfrm>
            <a:off x="839788" y="457200"/>
            <a:ext cx="3932237" cy="1600200"/>
          </a:xfrm>
        </p:spPr>
        <p:txBody>
          <a:bodyPr anchor="b"/>
          <a:lstStyle>
            <a:lvl1pPr>
              <a:defRPr sz="3200"/>
            </a:lvl1pPr>
          </a:lstStyle>
          <a:p>
            <a:r>
              <a:rPr lang="pl-PL"/>
              <a:t>Kliknij, aby edytować styl</a:t>
            </a:r>
          </a:p>
        </p:txBody>
      </p:sp>
      <p:sp>
        <p:nvSpPr>
          <p:cNvPr id="3" name="Symbol zastępczy obrazu 2">
            <a:extLst>
              <a:ext uri="{FF2B5EF4-FFF2-40B4-BE49-F238E27FC236}">
                <a16:creationId xmlns:a16="http://schemas.microsoft.com/office/drawing/2014/main" id="{1E153975-0B3E-2B38-0AB7-6F77D9AC568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l-PL"/>
          </a:p>
        </p:txBody>
      </p:sp>
      <p:sp>
        <p:nvSpPr>
          <p:cNvPr id="4" name="Symbol zastępczy tekstu 3">
            <a:extLst>
              <a:ext uri="{FF2B5EF4-FFF2-40B4-BE49-F238E27FC236}">
                <a16:creationId xmlns:a16="http://schemas.microsoft.com/office/drawing/2014/main" id="{B50F0958-799B-5DD8-E4E8-7D751C26ACC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a:t>Kliknij, aby edytować style wzorca tekstu</a:t>
            </a:r>
          </a:p>
        </p:txBody>
      </p:sp>
      <p:sp>
        <p:nvSpPr>
          <p:cNvPr id="5" name="Symbol zastępczy daty 4">
            <a:extLst>
              <a:ext uri="{FF2B5EF4-FFF2-40B4-BE49-F238E27FC236}">
                <a16:creationId xmlns:a16="http://schemas.microsoft.com/office/drawing/2014/main" id="{3A46B1EA-ECDC-A8FA-D644-91A569814350}"/>
              </a:ext>
            </a:extLst>
          </p:cNvPr>
          <p:cNvSpPr>
            <a:spLocks noGrp="1"/>
          </p:cNvSpPr>
          <p:nvPr>
            <p:ph type="dt" sz="half" idx="10"/>
          </p:nvPr>
        </p:nvSpPr>
        <p:spPr/>
        <p:txBody>
          <a:bodyPr/>
          <a:lstStyle/>
          <a:p>
            <a:fld id="{918E7108-DB61-4724-B8DA-C9C1BBA0CC06}" type="datetimeFigureOut">
              <a:rPr lang="pl-PL" smtClean="0"/>
              <a:t>28.09.2023</a:t>
            </a:fld>
            <a:endParaRPr lang="pl-PL"/>
          </a:p>
        </p:txBody>
      </p:sp>
      <p:sp>
        <p:nvSpPr>
          <p:cNvPr id="6" name="Symbol zastępczy stopki 5">
            <a:extLst>
              <a:ext uri="{FF2B5EF4-FFF2-40B4-BE49-F238E27FC236}">
                <a16:creationId xmlns:a16="http://schemas.microsoft.com/office/drawing/2014/main" id="{227BA5A6-9F35-C4BD-840D-404263A1F362}"/>
              </a:ext>
            </a:extLst>
          </p:cNvPr>
          <p:cNvSpPr>
            <a:spLocks noGrp="1"/>
          </p:cNvSpPr>
          <p:nvPr>
            <p:ph type="ftr" sz="quarter" idx="11"/>
          </p:nvPr>
        </p:nvSpPr>
        <p:spPr/>
        <p:txBody>
          <a:bodyPr/>
          <a:lstStyle/>
          <a:p>
            <a:endParaRPr lang="pl-PL"/>
          </a:p>
        </p:txBody>
      </p:sp>
      <p:sp>
        <p:nvSpPr>
          <p:cNvPr id="7" name="Symbol zastępczy numeru slajdu 6">
            <a:extLst>
              <a:ext uri="{FF2B5EF4-FFF2-40B4-BE49-F238E27FC236}">
                <a16:creationId xmlns:a16="http://schemas.microsoft.com/office/drawing/2014/main" id="{2F55CC3B-EB8C-580A-CFC6-2E758409EBD7}"/>
              </a:ext>
            </a:extLst>
          </p:cNvPr>
          <p:cNvSpPr>
            <a:spLocks noGrp="1"/>
          </p:cNvSpPr>
          <p:nvPr>
            <p:ph type="sldNum" sz="quarter" idx="12"/>
          </p:nvPr>
        </p:nvSpPr>
        <p:spPr/>
        <p:txBody>
          <a:bodyPr/>
          <a:lstStyle/>
          <a:p>
            <a:fld id="{DDA0CEA7-48D2-4A13-BD4D-FF69899A56A0}" type="slidenum">
              <a:rPr lang="pl-PL" smtClean="0"/>
              <a:t>‹#›</a:t>
            </a:fld>
            <a:endParaRPr lang="pl-PL"/>
          </a:p>
        </p:txBody>
      </p:sp>
    </p:spTree>
    <p:extLst>
      <p:ext uri="{BB962C8B-B14F-4D97-AF65-F5344CB8AC3E}">
        <p14:creationId xmlns:p14="http://schemas.microsoft.com/office/powerpoint/2010/main" val="73708781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ymbol zastępczy tytułu 1">
            <a:extLst>
              <a:ext uri="{FF2B5EF4-FFF2-40B4-BE49-F238E27FC236}">
                <a16:creationId xmlns:a16="http://schemas.microsoft.com/office/drawing/2014/main" id="{CD1CF708-D588-B681-6DC7-CAC2A27AA5B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a:t>Kliknij, aby edytować styl</a:t>
            </a:r>
          </a:p>
        </p:txBody>
      </p:sp>
      <p:sp>
        <p:nvSpPr>
          <p:cNvPr id="3" name="Symbol zastępczy tekstu 2">
            <a:extLst>
              <a:ext uri="{FF2B5EF4-FFF2-40B4-BE49-F238E27FC236}">
                <a16:creationId xmlns:a16="http://schemas.microsoft.com/office/drawing/2014/main" id="{B80A4D01-9715-C0AC-CEB6-62C5C3392DDD}"/>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pl-PL"/>
              <a:t>Kliknij, aby edytować style wzorca tekstu</a:t>
            </a:r>
          </a:p>
          <a:p>
            <a:pPr lvl="1"/>
            <a:r>
              <a:rPr lang="pl-PL"/>
              <a:t>Drugi poziom</a:t>
            </a:r>
          </a:p>
          <a:p>
            <a:pPr lvl="2"/>
            <a:r>
              <a:rPr lang="pl-PL"/>
              <a:t>Trzeci poziom</a:t>
            </a:r>
          </a:p>
          <a:p>
            <a:pPr lvl="3"/>
            <a:r>
              <a:rPr lang="pl-PL"/>
              <a:t>Czwarty poziom</a:t>
            </a:r>
          </a:p>
          <a:p>
            <a:pPr lvl="4"/>
            <a:r>
              <a:rPr lang="pl-PL"/>
              <a:t>Piąty poziom</a:t>
            </a:r>
          </a:p>
        </p:txBody>
      </p:sp>
      <p:sp>
        <p:nvSpPr>
          <p:cNvPr id="4" name="Symbol zastępczy daty 3">
            <a:extLst>
              <a:ext uri="{FF2B5EF4-FFF2-40B4-BE49-F238E27FC236}">
                <a16:creationId xmlns:a16="http://schemas.microsoft.com/office/drawing/2014/main" id="{AED7AF97-7455-9302-EFA8-B9DB420BFE7E}"/>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18E7108-DB61-4724-B8DA-C9C1BBA0CC06}" type="datetimeFigureOut">
              <a:rPr lang="pl-PL" smtClean="0"/>
              <a:t>28.09.2023</a:t>
            </a:fld>
            <a:endParaRPr lang="pl-PL"/>
          </a:p>
        </p:txBody>
      </p:sp>
      <p:sp>
        <p:nvSpPr>
          <p:cNvPr id="5" name="Symbol zastępczy stopki 4">
            <a:extLst>
              <a:ext uri="{FF2B5EF4-FFF2-40B4-BE49-F238E27FC236}">
                <a16:creationId xmlns:a16="http://schemas.microsoft.com/office/drawing/2014/main" id="{A8EA35B9-62C5-A54F-A14D-A8BD846EA5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pl-PL"/>
          </a:p>
        </p:txBody>
      </p:sp>
      <p:sp>
        <p:nvSpPr>
          <p:cNvPr id="6" name="Symbol zastępczy numeru slajdu 5">
            <a:extLst>
              <a:ext uri="{FF2B5EF4-FFF2-40B4-BE49-F238E27FC236}">
                <a16:creationId xmlns:a16="http://schemas.microsoft.com/office/drawing/2014/main" id="{B606B9D1-DF38-EAA3-3FEF-E8E9207FE7C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A0CEA7-48D2-4A13-BD4D-FF69899A56A0}" type="slidenum">
              <a:rPr lang="pl-PL" smtClean="0"/>
              <a:t>‹#›</a:t>
            </a:fld>
            <a:endParaRPr lang="pl-PL"/>
          </a:p>
        </p:txBody>
      </p:sp>
    </p:spTree>
    <p:extLst>
      <p:ext uri="{BB962C8B-B14F-4D97-AF65-F5344CB8AC3E}">
        <p14:creationId xmlns:p14="http://schemas.microsoft.com/office/powerpoint/2010/main" val="3886701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about:blank" TargetMode="External"/><Relationship Id="rId2" Type="http://schemas.openxmlformats.org/officeDocument/2006/relationships/hyperlink" Target="about:blank" TargetMode="External"/><Relationship Id="rId1" Type="http://schemas.openxmlformats.org/officeDocument/2006/relationships/slideLayout" Target="../slideLayouts/slideLayout2.xml"/><Relationship Id="rId4" Type="http://schemas.openxmlformats.org/officeDocument/2006/relationships/hyperlink" Target="about:blank"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8280DC4-855C-C2FB-049F-683E65526EF0}"/>
              </a:ext>
            </a:extLst>
          </p:cNvPr>
          <p:cNvSpPr>
            <a:spLocks noGrp="1"/>
          </p:cNvSpPr>
          <p:nvPr>
            <p:ph type="ctrTitle"/>
          </p:nvPr>
        </p:nvSpPr>
        <p:spPr>
          <a:xfrm>
            <a:off x="1524000" y="665825"/>
            <a:ext cx="9144000" cy="2763175"/>
          </a:xfrm>
        </p:spPr>
        <p:txBody>
          <a:bodyPr>
            <a:normAutofit fontScale="90000"/>
          </a:bodyPr>
          <a:lstStyle/>
          <a:p>
            <a:r>
              <a:rPr lang="pl-PL" sz="2700" b="1" dirty="0"/>
              <a:t>Międzynarodowa Konferencja Naukowa</a:t>
            </a:r>
            <a:br>
              <a:rPr lang="pl-PL" sz="2700" dirty="0"/>
            </a:br>
            <a:r>
              <a:rPr lang="pl-PL" sz="2700" b="1" dirty="0"/>
              <a:t>27-28.09.2023 r.</a:t>
            </a:r>
            <a:br>
              <a:rPr lang="pl-PL" sz="2700" b="1" dirty="0"/>
            </a:br>
            <a:r>
              <a:rPr lang="pl-PL" sz="2700" b="1" dirty="0"/>
              <a:t>Siedlce</a:t>
            </a:r>
            <a:br>
              <a:rPr lang="pl-PL" sz="2700" b="1" dirty="0"/>
            </a:br>
            <a:br>
              <a:rPr lang="pl-PL" sz="2700" b="1" dirty="0"/>
            </a:br>
            <a:r>
              <a:rPr lang="pl-PL" sz="2700" b="1" i="1" dirty="0">
                <a:solidFill>
                  <a:srgbClr val="0070C0"/>
                </a:solidFill>
              </a:rPr>
              <a:t>Systemy dochodów jednostek samorządu terytorialnego </a:t>
            </a:r>
            <a:br>
              <a:rPr lang="pl-PL" sz="2700" b="1" i="1" dirty="0">
                <a:solidFill>
                  <a:srgbClr val="0070C0"/>
                </a:solidFill>
              </a:rPr>
            </a:br>
            <a:r>
              <a:rPr lang="pl-PL" sz="2700" b="1" i="1" dirty="0">
                <a:solidFill>
                  <a:srgbClr val="0070C0"/>
                </a:solidFill>
              </a:rPr>
              <a:t>w wybranych krajach </a:t>
            </a:r>
            <a:br>
              <a:rPr lang="pl-PL" sz="3600" b="1" dirty="0"/>
            </a:br>
            <a:endParaRPr lang="pl-PL" sz="3600" b="1" dirty="0">
              <a:latin typeface="+mn-lt"/>
              <a:cs typeface="Times New Roman" panose="02020603050405020304" pitchFamily="18" charset="0"/>
            </a:endParaRPr>
          </a:p>
        </p:txBody>
      </p:sp>
      <p:sp>
        <p:nvSpPr>
          <p:cNvPr id="3" name="Podtytuł 2">
            <a:extLst>
              <a:ext uri="{FF2B5EF4-FFF2-40B4-BE49-F238E27FC236}">
                <a16:creationId xmlns:a16="http://schemas.microsoft.com/office/drawing/2014/main" id="{0F2D3B75-1F13-FDCA-A7F3-293B2AA9872F}"/>
              </a:ext>
            </a:extLst>
          </p:cNvPr>
          <p:cNvSpPr>
            <a:spLocks noGrp="1"/>
          </p:cNvSpPr>
          <p:nvPr>
            <p:ph type="subTitle" idx="1"/>
          </p:nvPr>
        </p:nvSpPr>
        <p:spPr>
          <a:xfrm>
            <a:off x="1524000" y="3338003"/>
            <a:ext cx="9144000" cy="2379215"/>
          </a:xfrm>
        </p:spPr>
        <p:txBody>
          <a:bodyPr>
            <a:normAutofit fontScale="70000" lnSpcReduction="20000"/>
          </a:bodyPr>
          <a:lstStyle/>
          <a:p>
            <a:endParaRPr lang="pl-PL" sz="1800" dirty="0"/>
          </a:p>
          <a:p>
            <a:pPr>
              <a:lnSpc>
                <a:spcPct val="120000"/>
              </a:lnSpc>
              <a:spcBef>
                <a:spcPts val="0"/>
              </a:spcBef>
            </a:pPr>
            <a:r>
              <a:rPr lang="pl-PL" sz="5100" dirty="0">
                <a:solidFill>
                  <a:srgbClr val="C00000"/>
                </a:solidFill>
                <a:latin typeface="+mn-lt"/>
                <a:cs typeface="Times New Roman" panose="02020603050405020304" pitchFamily="18" charset="0"/>
              </a:rPr>
              <a:t>Zwolnienia podatkowe w orzecznictwie </a:t>
            </a:r>
            <a:br>
              <a:rPr lang="pl-PL" sz="5100" dirty="0">
                <a:solidFill>
                  <a:srgbClr val="C00000"/>
                </a:solidFill>
                <a:latin typeface="+mn-lt"/>
                <a:cs typeface="Times New Roman" panose="02020603050405020304" pitchFamily="18" charset="0"/>
              </a:rPr>
            </a:br>
            <a:r>
              <a:rPr lang="pl-PL" sz="5100" dirty="0">
                <a:solidFill>
                  <a:srgbClr val="C00000"/>
                </a:solidFill>
                <a:latin typeface="+mn-lt"/>
                <a:cs typeface="Times New Roman" panose="02020603050405020304" pitchFamily="18" charset="0"/>
              </a:rPr>
              <a:t>Regionalnych Izb Obrachunkowych</a:t>
            </a:r>
            <a:endParaRPr lang="pl-PL" sz="5100" dirty="0">
              <a:solidFill>
                <a:srgbClr val="C00000"/>
              </a:solidFill>
            </a:endParaRPr>
          </a:p>
          <a:p>
            <a:r>
              <a:rPr lang="pl-PL" sz="2300" dirty="0"/>
              <a:t>Iwona Frańczuk</a:t>
            </a:r>
          </a:p>
          <a:p>
            <a:r>
              <a:rPr lang="pl-PL" sz="2300" dirty="0"/>
              <a:t>członek kolegium Regionalnej Izby Obrachunkowej w Opolu</a:t>
            </a:r>
          </a:p>
          <a:p>
            <a:r>
              <a:rPr lang="pl-PL" sz="1800" dirty="0"/>
              <a:t> </a:t>
            </a:r>
          </a:p>
        </p:txBody>
      </p:sp>
    </p:spTree>
    <p:extLst>
      <p:ext uri="{BB962C8B-B14F-4D97-AF65-F5344CB8AC3E}">
        <p14:creationId xmlns:p14="http://schemas.microsoft.com/office/powerpoint/2010/main" val="33182750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E56AFD-3812-43EE-13E2-1873EB93BF0C}"/>
              </a:ext>
            </a:extLst>
          </p:cNvPr>
          <p:cNvSpPr>
            <a:spLocks noGrp="1"/>
          </p:cNvSpPr>
          <p:nvPr>
            <p:ph type="title"/>
          </p:nvPr>
        </p:nvSpPr>
        <p:spPr>
          <a:xfrm>
            <a:off x="838200" y="365125"/>
            <a:ext cx="10515600" cy="913259"/>
          </a:xfrm>
        </p:spPr>
        <p:txBody>
          <a:bodyPr>
            <a:normAutofit fontScale="90000"/>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solidFill>
                <a:srgbClr val="C00000"/>
              </a:solidFill>
            </a:endParaRPr>
          </a:p>
        </p:txBody>
      </p:sp>
      <p:sp>
        <p:nvSpPr>
          <p:cNvPr id="3" name="Symbol zastępczy zawartości 2">
            <a:extLst>
              <a:ext uri="{FF2B5EF4-FFF2-40B4-BE49-F238E27FC236}">
                <a16:creationId xmlns:a16="http://schemas.microsoft.com/office/drawing/2014/main" id="{1CF8FF8C-24D5-1E70-581A-E08C2497FCCA}"/>
              </a:ext>
            </a:extLst>
          </p:cNvPr>
          <p:cNvSpPr>
            <a:spLocks noGrp="1"/>
          </p:cNvSpPr>
          <p:nvPr>
            <p:ph idx="1"/>
          </p:nvPr>
        </p:nvSpPr>
        <p:spPr>
          <a:xfrm>
            <a:off x="838199" y="1278383"/>
            <a:ext cx="10693893" cy="5415379"/>
          </a:xfrm>
        </p:spPr>
        <p:txBody>
          <a:bodyPr>
            <a:normAutofit fontScale="25000" lnSpcReduction="20000"/>
          </a:bodyPr>
          <a:lstStyle/>
          <a:p>
            <a:pPr>
              <a:lnSpc>
                <a:spcPct val="120000"/>
              </a:lnSpc>
              <a:spcBef>
                <a:spcPts val="0"/>
              </a:spcBef>
              <a:buFont typeface="Wingdings" panose="05000000000000000000" pitchFamily="2" charset="2"/>
              <a:buChar char="§"/>
            </a:pPr>
            <a:r>
              <a:rPr lang="pl-PL" sz="7200" b="1" dirty="0"/>
              <a:t> zniesienie zwolnienia od podatku w trakcie roku podatkowego</a:t>
            </a:r>
            <a:r>
              <a:rPr lang="pl-PL" sz="3700" b="1" dirty="0"/>
              <a:t> </a:t>
            </a:r>
          </a:p>
          <a:p>
            <a:pPr marL="0" indent="0" algn="just">
              <a:lnSpc>
                <a:spcPct val="120000"/>
              </a:lnSpc>
              <a:spcBef>
                <a:spcPts val="0"/>
              </a:spcBef>
              <a:buNone/>
            </a:pPr>
            <a:r>
              <a:rPr lang="pl-PL" sz="4800" b="1" dirty="0"/>
              <a:t>Zapisem § 3 o terminie wejścia w życie uchwały po upływie 14 dni od dnia opublikowania w </a:t>
            </a:r>
            <a:r>
              <a:rPr lang="pl-PL" sz="4800" b="1" dirty="0" err="1"/>
              <a:t>Dz.Urz</a:t>
            </a:r>
            <a:r>
              <a:rPr lang="pl-PL" sz="4800" b="1" dirty="0"/>
              <a:t>. Woj. Op., Rada uchyliła zwolnienie od podatku rolnego w trakcie roku podatkowego.</a:t>
            </a:r>
          </a:p>
          <a:p>
            <a:pPr marL="0" indent="0" algn="just">
              <a:lnSpc>
                <a:spcPct val="120000"/>
              </a:lnSpc>
              <a:spcBef>
                <a:spcPts val="0"/>
              </a:spcBef>
              <a:buNone/>
            </a:pPr>
            <a:r>
              <a:rPr lang="pl-PL" sz="4800" dirty="0"/>
              <a:t>Do RIO w Opolu doręczono uchwałę nr XXIV/197/2012 RM w Zdzieszowicach z dnia 12 lipca 2012 r. w sprawie uchylenia uchwały w sprawie zwolnienia od podatku rolnego. Powyższą uchwałą RM uchyliła uchwałę nr VI/44/03 RM z dnia 4 marca 2003 r. w sprawie zwolnienia od podatku rolnego, tj. uchyliła zwolnienie od podatku rolnego gruntów pracowniczych ogrodów działkowych, położonych na terenie gminy, sklasyfikowanych w ewidencji gruntów i budynków jako użytki rolne. W § 3 uchwały  z dnia 12 lipca 2012 r. postanowiono, iż uchwała wchodzi w życie po upływie 14 dni od dnia opublikowania w </a:t>
            </a:r>
            <a:r>
              <a:rPr lang="pl-PL" sz="4800" dirty="0" err="1"/>
              <a:t>Dz.Urz</a:t>
            </a:r>
            <a:r>
              <a:rPr lang="pl-PL" sz="4800" dirty="0"/>
              <a:t>. </a:t>
            </a:r>
            <a:r>
              <a:rPr lang="pl-PL" sz="4800" dirty="0" err="1"/>
              <a:t>Woj.Op</a:t>
            </a:r>
            <a:r>
              <a:rPr lang="pl-PL" sz="4800" dirty="0"/>
              <a:t>. 2 W złożonych pismem nr FN-P.0007.1.2012 z dnia 2.08.2012 r. wyjaśnieniach wskazano, iż ze zwolnienia określonego w uchwale z dnia 04.03.2003 r. nie korzysta żaden z podatników.</a:t>
            </a:r>
          </a:p>
          <a:p>
            <a:pPr marL="0" indent="0" algn="just">
              <a:lnSpc>
                <a:spcPct val="120000"/>
              </a:lnSpc>
              <a:spcBef>
                <a:spcPts val="0"/>
              </a:spcBef>
              <a:buNone/>
            </a:pPr>
            <a:r>
              <a:rPr lang="pl-PL" sz="4800" dirty="0"/>
              <a:t>Kolegium Izby, w uzasadnieniu uchwały orzekającej o nieważności uchwały RM, wskazało: zgodnie z przepisami art. 94 Konstytucji RP oraz art. 40 ust. 1 </a:t>
            </a:r>
            <a:r>
              <a:rPr lang="pl-PL" sz="4800" dirty="0" err="1"/>
              <a:t>u.s.g</a:t>
            </a:r>
            <a:r>
              <a:rPr lang="pl-PL" sz="4800" dirty="0"/>
              <a:t>. organy samorządu terytorialnego ustanawiają akty prawa miejscowego obowiązujące na obszarze działania tych organów na podstawie i w granicach upoważnień zawartych w ustawie. W myśl art. 18 ust. 2 pkt 8 </a:t>
            </a:r>
            <a:r>
              <a:rPr lang="pl-PL" sz="4800" dirty="0" err="1"/>
              <a:t>u.s.g</a:t>
            </a:r>
            <a:r>
              <a:rPr lang="pl-PL" sz="4800" dirty="0"/>
              <a:t>., do wyłącznej właściwości rady gminy należy podejmowanie uchwał w sprawach podatków i opłat w granicach określonych w odrębnych ustawach. Z powyższą regulacją koresponduje przywołany przez RM w podstawie prawnej uchwały nr XXIV/197/2012 z dnia 12 lipca 2012 r. art. 13e ustawy </a:t>
            </a:r>
            <a:r>
              <a:rPr lang="pl-PL" sz="4800" dirty="0" err="1"/>
              <a:t>u.p.r</a:t>
            </a:r>
            <a:r>
              <a:rPr lang="pl-PL" sz="4800" dirty="0"/>
              <a:t>., zgodnie z którym organ stanowiący jednostki samorządu terytorialnego w drodze uchwały może wprowadzić inne zwolnienia i ulgi przedmiotowe niż określone w ustawie, z uwzględnieniem przepisów dotyczących pomocy publicznej. W myśl przepisów </a:t>
            </a:r>
            <a:r>
              <a:rPr lang="pl-PL" sz="4800" dirty="0" err="1"/>
              <a:t>u.p.r</a:t>
            </a:r>
            <a:r>
              <a:rPr lang="pl-PL" sz="4800" dirty="0"/>
              <a:t>., które regulują instytucję podatku rolnego, podatek ten jest podatkiem rocznym, zatem i zwolnienia z tego podatku, przewidziane m.in. w art. 13e (wprowadzone mocą uchwały rady gminy) muszą z założenia odnosić się do znoszenia tego obowiązku podatkowego, w tym również zwolnienia w całym roku podatkowym. </a:t>
            </a:r>
            <a:r>
              <a:rPr lang="pl-PL" sz="4800" b="1" dirty="0">
                <a:solidFill>
                  <a:srgbClr val="FF0000"/>
                </a:solidFill>
              </a:rPr>
              <a:t>Przyznane w tym trybie zwolnienia podatkowe rada gminy winna jednak wprowadzać i uchylać z poszanowaniem zasady państwa prawnego wyrażonej w art. 2 Konstytucji, a zwłaszcza wynikającej z niej zasady zaufania obywatela do państwa, pewności prawa oraz ochrony praw nabytych.</a:t>
            </a:r>
            <a:r>
              <a:rPr lang="pl-PL" sz="4800" dirty="0"/>
              <a:t> Zapisem § 3 o terminie wejścia w życie uchwały po upływie 14 dni od dnia opublikowania w </a:t>
            </a:r>
            <a:r>
              <a:rPr lang="pl-PL" sz="4800" dirty="0" err="1"/>
              <a:t>Dz.Urz</a:t>
            </a:r>
            <a:r>
              <a:rPr lang="pl-PL" sz="4800" dirty="0"/>
              <a:t>. </a:t>
            </a:r>
            <a:r>
              <a:rPr lang="pl-PL" sz="4800" dirty="0" err="1"/>
              <a:t>Woj.Op</a:t>
            </a:r>
            <a:r>
              <a:rPr lang="pl-PL" sz="4800" dirty="0"/>
              <a:t>., Rada uchyliła zwolnienie od podatku rolnego w trakcie roku podatkowego. Nie ulega wątpliwości, iż Rada w trakcie roku podatkowego ma możliwość wprowadzenia zwolnienia od podatku, gdyż jest to działanie na korzyść podatnika. Zwolnienia i ulgi podatkowe nie pogarszają sytuacji podatników, a wręcz przeciwnie prowadzą bezpośrednio do zmniejszenia wysokości obciążenia podatkowego. </a:t>
            </a:r>
            <a:r>
              <a:rPr lang="pl-PL" sz="4800" b="1" dirty="0">
                <a:solidFill>
                  <a:srgbClr val="FF0000"/>
                </a:solidFill>
              </a:rPr>
              <a:t>Zmiana przepisów na niekorzyść podatników biorąc pod uwagę zasadę zaufania obywatela do państwa i stanowionego przez nie prawa może być dokonywana pod warunkiem zachowania zasady praw nabytych. </a:t>
            </a:r>
            <a:r>
              <a:rPr lang="pl-PL" sz="4800" dirty="0"/>
              <a:t>Stanowisko takie wyraził Trybunał Konstytucyjny m.in. w orzeczeniach z dnia 2 marca 1993 r. (sygn. akt K. 9/92) i z dnia 15 lipca 1996 r. (sygn. akt K. 5/96) oraz w wyrokach z dnia 24 października 2000 r. (sygn. akt SK 7/00) i dnia 10 kwietnia 2006 r. (sygn. akt SK 30/04). Ponadto w orzecznictwie Trybunału Konstytucyjnego wskazywano, iż nie jest w zasadzie dopuszczalne dokonywanie zmian obciążeń podatkowych w ciągu roku (orzeczenie z 29 marca 1994 r., K. 13/93). Zmiany takie, gdy chodzi o tzw. ”podatki roczne”, zatem również podatek rolny, powinny wchodzić w życie przed końcem poprzedniego roku podatkowego i to z odpowiednim vacatio legis (orzeczenie z 28 grudnia 1995 r., K. 28/95), tak aby podatnik miał czas na zapoznanie się ze zmianą niekorzystną dla niego. Mając powyższe na uwadze Kolegium uznało, iż zniesienie zwolnienia od podatku rolnego w trakcie roku podatkowego w sposób istotny narusza art. 18 ust. 2 pkt 8 ustawy z dnia 8 marca 1990 r. o samorządzie gminnym oraz art. 13e ustawy z dnia 15 listopada 1984 r. o podatku rolnym. Oceny tej nie zmieniają również złożone wyjaśnienia, z których wynika, iż ze zwolnienia nie korzysta żaden podatnik. (uchwała nr 18/30/2012 z 22 sierpnia 2012 r.).</a:t>
            </a:r>
          </a:p>
          <a:p>
            <a:pPr marL="0" indent="0" algn="just">
              <a:lnSpc>
                <a:spcPct val="120000"/>
              </a:lnSpc>
              <a:spcBef>
                <a:spcPts val="0"/>
              </a:spcBef>
              <a:buNone/>
            </a:pPr>
            <a:endParaRPr lang="pl-PL" sz="2000" b="1" dirty="0"/>
          </a:p>
          <a:p>
            <a:pPr marL="0" indent="0" algn="just">
              <a:lnSpc>
                <a:spcPct val="120000"/>
              </a:lnSpc>
              <a:spcBef>
                <a:spcPts val="0"/>
              </a:spcBef>
              <a:buNone/>
            </a:pPr>
            <a:endParaRPr lang="pl-PL" sz="2000" b="1" dirty="0"/>
          </a:p>
          <a:p>
            <a:pPr marL="0" indent="0" algn="just">
              <a:lnSpc>
                <a:spcPct val="120000"/>
              </a:lnSpc>
              <a:spcBef>
                <a:spcPts val="0"/>
              </a:spcBef>
              <a:buNone/>
            </a:pPr>
            <a:endParaRPr lang="pl-PL" sz="2000" b="1" dirty="0"/>
          </a:p>
          <a:p>
            <a:pPr marL="0" indent="0">
              <a:buNone/>
            </a:pPr>
            <a:endParaRPr lang="pl-PL" sz="2000" dirty="0"/>
          </a:p>
          <a:p>
            <a:pPr marL="0" indent="0">
              <a:buNone/>
            </a:pPr>
            <a:endParaRPr lang="pl-PL" dirty="0"/>
          </a:p>
        </p:txBody>
      </p:sp>
    </p:spTree>
    <p:extLst>
      <p:ext uri="{BB962C8B-B14F-4D97-AF65-F5344CB8AC3E}">
        <p14:creationId xmlns:p14="http://schemas.microsoft.com/office/powerpoint/2010/main" val="13473025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885EC2FC-F375-F661-2224-0C8676CFE8A7}"/>
              </a:ext>
            </a:extLst>
          </p:cNvPr>
          <p:cNvSpPr>
            <a:spLocks noGrp="1"/>
          </p:cNvSpPr>
          <p:nvPr>
            <p:ph type="title"/>
          </p:nvPr>
        </p:nvSpPr>
        <p:spPr>
          <a:xfrm>
            <a:off x="838200" y="365125"/>
            <a:ext cx="10515600" cy="815605"/>
          </a:xfrm>
        </p:spPr>
        <p:txBody>
          <a:bodyPr>
            <a:normAutofit fontScale="90000"/>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p>
        </p:txBody>
      </p:sp>
      <p:sp>
        <p:nvSpPr>
          <p:cNvPr id="3" name="Symbol zastępczy zawartości 2">
            <a:extLst>
              <a:ext uri="{FF2B5EF4-FFF2-40B4-BE49-F238E27FC236}">
                <a16:creationId xmlns:a16="http://schemas.microsoft.com/office/drawing/2014/main" id="{08D92BEC-2591-04FB-E7F1-BABC12DAE7CF}"/>
              </a:ext>
            </a:extLst>
          </p:cNvPr>
          <p:cNvSpPr>
            <a:spLocks noGrp="1"/>
          </p:cNvSpPr>
          <p:nvPr>
            <p:ph idx="1"/>
          </p:nvPr>
        </p:nvSpPr>
        <p:spPr>
          <a:xfrm>
            <a:off x="660647" y="1429306"/>
            <a:ext cx="10515600" cy="5063570"/>
          </a:xfrm>
        </p:spPr>
        <p:txBody>
          <a:bodyPr>
            <a:normAutofit fontScale="40000" lnSpcReduction="20000"/>
          </a:bodyPr>
          <a:lstStyle/>
          <a:p>
            <a:pPr algn="just">
              <a:lnSpc>
                <a:spcPct val="120000"/>
              </a:lnSpc>
              <a:spcBef>
                <a:spcPts val="0"/>
              </a:spcBef>
              <a:buFont typeface="Wingdings" panose="05000000000000000000" pitchFamily="2" charset="2"/>
              <a:buChar char="§"/>
            </a:pPr>
            <a:r>
              <a:rPr lang="pl-PL" sz="4500" b="1" dirty="0"/>
              <a:t>zmiana warunków korzystania ze zwolnień </a:t>
            </a:r>
          </a:p>
          <a:p>
            <a:pPr marL="0" indent="0" algn="just">
              <a:lnSpc>
                <a:spcPct val="120000"/>
              </a:lnSpc>
              <a:spcBef>
                <a:spcPts val="0"/>
              </a:spcBef>
              <a:buNone/>
            </a:pPr>
            <a:r>
              <a:rPr lang="pl-PL" sz="3000" dirty="0"/>
              <a:t>uchwała nr 94/2017 Kolegium RIO we Wrocławiu z dnia 8 listopada 2017 r. - </a:t>
            </a:r>
            <a:r>
              <a:rPr lang="pl-PL" sz="3000" b="1" dirty="0"/>
              <a:t>stwierdzono nieważność uchwały RM  w Środzie Śląskiej nr L/420/17 z dnia 28 września 2017 r. zmieniającej uchwałę nr XXIV/205/16 RM w Środzie Śląskiej z dnia 27 kwietnia 2016 r. w sprawie zwolnień w podatku od nieruchomości na wspieranie nowych inwestycji i tworzenie nowych miejsc pracy w ramach regionalnej pomocy inwestycyjnej przeznaczonej dla średnich i dużych przedsiębiorców prowadzących działalność na terenie Gminy Środa Śląska — wobec istotnego naruszenia art. 2 Konstytucji RP z dnia 2 kwietnia 1997 r. (Dz.U. Nr 78, poz. 483, z </a:t>
            </a:r>
            <a:r>
              <a:rPr lang="pl-PL" sz="3000" b="1" dirty="0" err="1"/>
              <a:t>późn</a:t>
            </a:r>
            <a:r>
              <a:rPr lang="pl-PL" sz="3000" b="1" dirty="0"/>
              <a:t>. zm.).</a:t>
            </a:r>
          </a:p>
          <a:p>
            <a:pPr marL="0" indent="0" algn="just">
              <a:lnSpc>
                <a:spcPct val="120000"/>
              </a:lnSpc>
              <a:spcBef>
                <a:spcPts val="0"/>
              </a:spcBef>
              <a:buNone/>
            </a:pPr>
            <a:r>
              <a:rPr lang="pl-PL" sz="3000" dirty="0"/>
              <a:t>Badaną uchwałą nadano nowe brzmienie § 2 zmienianej uchwały. Dotychczasową treść tego paragrafu w brzmieniu: </a:t>
            </a:r>
            <a:r>
              <a:rPr lang="pl-PL" sz="3000" b="1" dirty="0"/>
              <a:t>„§ 2. Na zasadach szczegółowo określonych w niniejszej uchwale regionalna pomoc inwestycyjna udzielana jest w postaci zwolnienia z podatku od nieruchomości, które to zwolnienie obejmuje nowopowstałe tj. </a:t>
            </a:r>
            <a:r>
              <a:rPr lang="pl-PL" sz="3000" b="1" u="sng" dirty="0">
                <a:highlight>
                  <a:srgbClr val="FFFF00"/>
                </a:highlight>
              </a:rPr>
              <a:t>wybudowane lub zakupione w wyniku nowej inwestycji </a:t>
            </a:r>
            <a:r>
              <a:rPr lang="pl-PL" sz="3000" b="1" dirty="0"/>
              <a:t>budynki i budowle oraz ich części należące  do średnich i dużych przedsiębiorców prowadzących lub rozpoczynających działalność gospodarczą na terenie gminy Środa Śląska, z wyjątkiem: […]”  </a:t>
            </a:r>
            <a:r>
              <a:rPr lang="pl-PL" sz="3000" dirty="0"/>
              <a:t>zastąpiono następującą: </a:t>
            </a:r>
            <a:r>
              <a:rPr lang="pl-PL" sz="3000" b="1" dirty="0">
                <a:solidFill>
                  <a:srgbClr val="FF0000"/>
                </a:solidFill>
              </a:rPr>
              <a:t>„§ 2. Na zasadach szczegółowo określonych w niniejszej uchwale regionalna pomoc inwestycyjna udzielana jest w postaci zwolnienia z podatku od nieruchomości, które to zwolnienie obejmuje nowopowstałe tj. </a:t>
            </a:r>
            <a:r>
              <a:rPr lang="pl-PL" sz="3000" b="1" u="sng" dirty="0">
                <a:solidFill>
                  <a:srgbClr val="FF0000"/>
                </a:solidFill>
                <a:highlight>
                  <a:srgbClr val="00FFFF"/>
                </a:highlight>
              </a:rPr>
              <a:t>wybudowane w wyniku nowej inwestycji </a:t>
            </a:r>
            <a:r>
              <a:rPr lang="pl-PL" sz="3000" b="1" dirty="0">
                <a:solidFill>
                  <a:srgbClr val="FF0000"/>
                </a:solidFill>
              </a:rPr>
              <a:t>budynki i budowle oraz ich części należące do średnich i dużych przedsiębiorców prowadzących lub rozpoczynających działalność gospodarczą na terenie gminy Środa Śląska, z wyjątkiem: […]”.</a:t>
            </a:r>
            <a:r>
              <a:rPr lang="pl-PL" sz="3000" dirty="0"/>
              <a:t> Ponadto badaną uchwałą w § 6 zmienianej uchwały skreślono ust. 3 o treści: „Zwolnienie zakupionych budynków lub budowli, o których mowa w ust. 1 w związku z § 2 przysługuje od 1 stycznia roku następującego po roku, w którym Burmistrz Środy Śląskiej potwierdzi spełnienie przez przedsiębiorcę warunków do uzyskania pomocy publicznej na podstawie uchwały”. W badanej uchwale ustalono, że wchodzi ona w życie po upływie 14 dni od dnia ogłoszenia w Dzienniku Urzędowym Województwa Dolnośląskiego, jednak nie wcześniej niż z dniem 1 stycznia 2018 roku. </a:t>
            </a:r>
            <a:r>
              <a:rPr lang="pl-PL" sz="3000" b="1" dirty="0"/>
              <a:t>Badając przedmiotową uchwałę, Kolegium stwierdziło, że zmienia ona warunki korzystania ze zwolnień, a mianowicie ogranicza zakres nieruchomości, do których mogą być stosowane zwolnienia przewidziane uchwałą RM w Środzie Śląskiej nr XXIV/205/16 z dnia 27 kwietnia 2016 roku. Z badanej uchwały wynika bowiem, że po upływie 14 dni od dnia jej ogłoszenia w Dzienniku Urzędowym Województwa Dolnośląskiego, jednak nie wcześniej niż z dniem 1 stycznia 2018 r., uchwała zmieniana nie będzie miała zastosowania do zakupionych w wyniku nowej inwestycji budynków i budowli oraz ich części.</a:t>
            </a:r>
          </a:p>
          <a:p>
            <a:pPr marL="0" indent="0" algn="just">
              <a:lnSpc>
                <a:spcPct val="120000"/>
              </a:lnSpc>
              <a:spcBef>
                <a:spcPts val="0"/>
              </a:spcBef>
              <a:buNone/>
            </a:pPr>
            <a:r>
              <a:rPr lang="pl-PL" sz="3000" i="1" dirty="0"/>
              <a:t>Wyrażona w art. 2 Konstytucji </a:t>
            </a:r>
            <a:r>
              <a:rPr lang="pl-PL" sz="3000" b="1" i="1" dirty="0"/>
              <a:t>zasada państwa prawnego</a:t>
            </a:r>
            <a:r>
              <a:rPr lang="pl-PL" sz="3000" i="1" dirty="0"/>
              <a:t>, a zwłaszcza wynikające z niej zasady zaufania obywatela do państwa, pewności prawa oraz ochrony praw nabytych nakazują, by zmiana prawa dotychczas obowiązującego, która pociąga za sobą niekorzystne skutki dla sytuacji prawnej podmiotów, dokonywana była zasadniczo z zastosowaniem techniki przepisów przejściowych, a co najmniej odpowiedniej vacatio legis. Sytuacja prawna osób objętych nową regulacją winna być poddana takim przepisom przejściowym, by osoby te mogły mieć czas na dokończenie przedsięwzięć podjętych na podstawie wcześniejszej regulacji, w przeświadczeniu, że będzie ona miała charakter stabilny. Zasada zaufania obywatela do państwa i stanowionego przez nie prawa nakazuje także należyte zabezpieczenie interesów w toku, a zwłaszcza należytą realizację uprawnień nabytych na podstawie poprzednich przepisów. </a:t>
            </a:r>
          </a:p>
          <a:p>
            <a:pPr marL="0" indent="0">
              <a:lnSpc>
                <a:spcPct val="120000"/>
              </a:lnSpc>
              <a:spcBef>
                <a:spcPts val="0"/>
              </a:spcBef>
              <a:buNone/>
            </a:pPr>
            <a:endParaRPr lang="pl-PL" sz="3000" dirty="0"/>
          </a:p>
          <a:p>
            <a:endParaRPr lang="pl-PL" dirty="0"/>
          </a:p>
        </p:txBody>
      </p:sp>
    </p:spTree>
    <p:extLst>
      <p:ext uri="{BB962C8B-B14F-4D97-AF65-F5344CB8AC3E}">
        <p14:creationId xmlns:p14="http://schemas.microsoft.com/office/powerpoint/2010/main" val="11832752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C5B730B-C640-76B7-1A46-93C7382B817C}"/>
              </a:ext>
            </a:extLst>
          </p:cNvPr>
          <p:cNvSpPr>
            <a:spLocks noGrp="1"/>
          </p:cNvSpPr>
          <p:nvPr>
            <p:ph type="title"/>
          </p:nvPr>
        </p:nvSpPr>
        <p:spPr>
          <a:xfrm>
            <a:off x="838200" y="365126"/>
            <a:ext cx="10515600" cy="833360"/>
          </a:xfrm>
        </p:spPr>
        <p:txBody>
          <a:bodyPr>
            <a:normAutofit fontScale="90000"/>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p>
        </p:txBody>
      </p:sp>
      <p:sp>
        <p:nvSpPr>
          <p:cNvPr id="3" name="Symbol zastępczy zawartości 2">
            <a:extLst>
              <a:ext uri="{FF2B5EF4-FFF2-40B4-BE49-F238E27FC236}">
                <a16:creationId xmlns:a16="http://schemas.microsoft.com/office/drawing/2014/main" id="{46789234-6CDA-EABD-F0FC-5FA4D3F75A28}"/>
              </a:ext>
            </a:extLst>
          </p:cNvPr>
          <p:cNvSpPr>
            <a:spLocks noGrp="1"/>
          </p:cNvSpPr>
          <p:nvPr>
            <p:ph idx="1"/>
          </p:nvPr>
        </p:nvSpPr>
        <p:spPr>
          <a:xfrm>
            <a:off x="838200" y="1269506"/>
            <a:ext cx="10515600" cy="5459767"/>
          </a:xfrm>
        </p:spPr>
        <p:txBody>
          <a:bodyPr>
            <a:normAutofit fontScale="25000" lnSpcReduction="20000"/>
          </a:bodyPr>
          <a:lstStyle/>
          <a:p>
            <a:pPr algn="just">
              <a:lnSpc>
                <a:spcPct val="120000"/>
              </a:lnSpc>
              <a:spcBef>
                <a:spcPts val="0"/>
              </a:spcBef>
              <a:buFont typeface="Wingdings" panose="05000000000000000000" pitchFamily="2" charset="2"/>
              <a:buChar char="§"/>
            </a:pPr>
            <a:r>
              <a:rPr lang="pl-PL" sz="5600" b="1" dirty="0"/>
              <a:t>wprowadzanie zwolnień podatkowych bez uwzględnienia przepisów ustawy z dnia 30 kwietnia 2004 r. o postępowaniu w sprawach dotyczących pomocy publicznej</a:t>
            </a:r>
          </a:p>
          <a:p>
            <a:pPr marL="0" indent="0" algn="just">
              <a:lnSpc>
                <a:spcPct val="120000"/>
              </a:lnSpc>
              <a:spcBef>
                <a:spcPts val="0"/>
              </a:spcBef>
              <a:buNone/>
            </a:pPr>
            <a:r>
              <a:rPr lang="pl-PL" sz="4800" dirty="0"/>
              <a:t>Zaniechanie zgłoszenia projektu uchwały nr XVIII/139/2020 RM Gorzowa Śląskiego z dnia 24 czerwca 2020 r. w sprawie zmiany uchwały Nr XII/86/2019 dotyczącej zwolnienia od podatku od nieruchomości w ramach pomocy de </a:t>
            </a:r>
            <a:r>
              <a:rPr lang="pl-PL" sz="4800" dirty="0" err="1"/>
              <a:t>minimis</a:t>
            </a:r>
            <a:r>
              <a:rPr lang="pl-PL" sz="4800" dirty="0"/>
              <a:t> Prezesowi Urzędu Ochrony Konkurencji i Konsumentów stanowi naruszenie art. 7 ust. 3 ustawy o postępowaniu w sprawach dotyczących pomocy publicznej. Zawarty w treści art. 7 ust. 3 cyt. ustawy obowiązek przedłożenia Prezesowi UOKiK projektu uchwały przewidującej udzielanie pomocy de </a:t>
            </a:r>
            <a:r>
              <a:rPr lang="pl-PL" sz="4800" dirty="0" err="1"/>
              <a:t>minimis</a:t>
            </a:r>
            <a:r>
              <a:rPr lang="pl-PL" sz="4800" dirty="0"/>
              <a:t>  stanowi, zdaniem Kolegium, jeden z elementów procedury podejmowania uchwały przewidującej udzielenie pomocy de </a:t>
            </a:r>
            <a:r>
              <a:rPr lang="pl-PL" sz="4800" dirty="0" err="1"/>
              <a:t>minimis</a:t>
            </a:r>
            <a:r>
              <a:rPr lang="pl-PL" sz="4800" dirty="0"/>
              <a:t>. Kolegium wskazuje, że celem regulacji zawartej w art. 7 ust. 3 cyt. ustawy jest zapewnienie możliwości przedstawienia przez Prezesa UOKiK zastrzeżeń do przedłożonego projektu, które winny być przez organ stanowiący uwzględnione. Niedopełnienie tego obowiązku narusza w sposób istotny powołany wyżej przepis ustawy, co uzasadnia orzeczenie nieważności przedmiotowej uchwały w całości. (uchwała nr 24/58/2020 Kolegium RIO w Opolu z 31 lipca 2020 r.).</a:t>
            </a:r>
            <a:endParaRPr lang="pl-PL" sz="4800" b="1" dirty="0"/>
          </a:p>
          <a:p>
            <a:pPr marL="0" indent="0" algn="just">
              <a:lnSpc>
                <a:spcPct val="120000"/>
              </a:lnSpc>
              <a:spcBef>
                <a:spcPts val="0"/>
              </a:spcBef>
              <a:buNone/>
            </a:pPr>
            <a:endParaRPr lang="pl-PL" sz="4800" b="1" dirty="0"/>
          </a:p>
          <a:p>
            <a:pPr algn="just">
              <a:lnSpc>
                <a:spcPct val="120000"/>
              </a:lnSpc>
              <a:spcBef>
                <a:spcPts val="0"/>
              </a:spcBef>
              <a:buFont typeface="Wingdings" panose="05000000000000000000" pitchFamily="2" charset="2"/>
              <a:buChar char="§"/>
            </a:pPr>
            <a:r>
              <a:rPr lang="pl-PL" sz="5600" b="1" dirty="0"/>
              <a:t>wprowadzenie zwolnienia podatkowego z naruszeniem przepisów rozporządzenia Rady Ministrów z dnia 9 stycznia 2015 r. w sprawie warunków udzielania zwolnień z podatku od nieruchomości oraz podatku od środków transportowych, stanowiących regionalną pomoc inwestycyjną, pomoc na kulturę i zachowanie dziedzictwa kulturowego, pomoc na infrastrukturę sportową i wielofunkcyjną infrastrukturę rekreacyjną, pomoc na infrastrukturę lokalną, pomoc na rzecz regionalnych portów lotniczych oraz pomoc na rzecz portów  </a:t>
            </a:r>
          </a:p>
          <a:p>
            <a:pPr marL="0" indent="0" algn="just">
              <a:lnSpc>
                <a:spcPct val="120000"/>
              </a:lnSpc>
              <a:spcBef>
                <a:spcPts val="0"/>
              </a:spcBef>
              <a:buNone/>
            </a:pPr>
            <a:r>
              <a:rPr lang="pl-PL" sz="4800" dirty="0"/>
              <a:t>Uchwałą rada gminy określiła warunki, na podstawie których dopuszczalne jest udzielenie przedsiębiorcom, prowadzącym działalność gospodarczą na terenie Gminy Turawa, regionalnej pomocy inwestycyjnej. Dodatkowo, rada gminy wskazała w przedmiotowej uchwale przypadki utraty prawa do zwolnienia od podatku od nieruchomości, które stanowi pomoc publiczną. </a:t>
            </a:r>
            <a:r>
              <a:rPr lang="pl-PL" sz="4800" b="1" dirty="0"/>
              <a:t>W ocenie Kolegium, rada gminy </a:t>
            </a:r>
            <a:r>
              <a:rPr lang="pl-PL" sz="4800" dirty="0"/>
              <a:t>ustalając w § 6 ust. 1 pkt 4 i 5 uchwały warunki dopuszczalności korzystania ze zwolnienia od podatku od nieruchomości w ramach regionalnej pomocy inwestycyjnej </a:t>
            </a:r>
            <a:r>
              <a:rPr lang="pl-PL" sz="4800" b="1" dirty="0"/>
              <a:t>przekroczyła zakres kompetencji organu stanowiącego wynikający z delegacji art. 7 ust. 3 </a:t>
            </a:r>
            <a:r>
              <a:rPr lang="pl-PL" sz="4800" b="1" dirty="0" err="1"/>
              <a:t>u.p.o.l</a:t>
            </a:r>
            <a:r>
              <a:rPr lang="pl-PL" sz="4800" b="1" dirty="0"/>
              <a:t>., zgodnie z którym rada gminy jest uprawniona do wprowadzenia innych zwolnień przedmiotowych niż określone w ust. 1 oraz w art. 10 ust. 1 ustawy z dnia 2 października 2003 r. o zmianie ustawy o specjalnych strefach ekonomicznych i niektórych ustaw, natomiast nie jest uprawniona do ustalania warunków dopuszczalności udzielenia pomocy publicznej określonych już w § 12 ust. 1 </a:t>
            </a:r>
            <a:r>
              <a:rPr lang="pl-PL" sz="4800" b="1" dirty="0" err="1"/>
              <a:t>r.w.u.z</a:t>
            </a:r>
            <a:r>
              <a:rPr lang="pl-PL" sz="4800" b="1" dirty="0"/>
              <a:t>., tym bardziej Rada Gminy Turawa nie jest uprawniona do dokonania modyfikacji tych warunków. </a:t>
            </a:r>
            <a:r>
              <a:rPr lang="pl-PL" sz="4800" dirty="0"/>
              <a:t>Złagodzenie lub zaostrzenie w treści uchwały rady gminy warunków udzielenia pomocy publicznej mieści się w ocenie Kolegium Izby w zakresie pojęcia "nieuwzględnienie warunków określonych w rozporządzeniach", o którym mowa w art. 20d ust. 2 </a:t>
            </a:r>
            <a:r>
              <a:rPr lang="pl-PL" sz="4800" dirty="0" err="1"/>
              <a:t>u.p.o.l</a:t>
            </a:r>
            <a:r>
              <a:rPr lang="pl-PL" sz="4800" dirty="0"/>
              <a:t>. co powoduje, że zgodnie tym przepisem projekt badanej uchwały powinien podlegać notyfikacji Komisji Europejskiej. Jak ustalono, projekt uchwały nie podlegał notyfikacji Komisji Europejskiej, bowiem intencją </a:t>
            </a:r>
            <a:r>
              <a:rPr lang="pl-PL" sz="4800" dirty="0" err="1"/>
              <a:t>uchwałodawcy</a:t>
            </a:r>
            <a:r>
              <a:rPr lang="pl-PL" sz="4800" dirty="0"/>
              <a:t> było udzielanie regionalnej pomocy inwestycyjnej w oparciu o przepisy rozporządzenia z dnia 9 stycznia 2015 r. </a:t>
            </a:r>
            <a:r>
              <a:rPr lang="pl-PL" sz="4800" b="1" dirty="0"/>
              <a:t>Kolegium stwierdza, że rada gminy modyfikując warunki dopuszczenia do udzielenia zwolnienia określone w § 12 ust. 1 </a:t>
            </a:r>
            <a:r>
              <a:rPr lang="pl-PL" sz="4800" b="1" dirty="0" err="1"/>
              <a:t>r.w.u.z</a:t>
            </a:r>
            <a:r>
              <a:rPr lang="pl-PL" sz="4800" b="1" dirty="0"/>
              <a:t>. </a:t>
            </a:r>
            <a:r>
              <a:rPr lang="pl-PL" sz="4800" dirty="0"/>
              <a:t>przekroczyła swoje kompetencje do stanowienia aktów prawa miejscowego. Jak wskazał WSA w Białymstoku w wyroku z dnia 2 lipca 2020 r., sygn. akt II SA/Bk 208/20, akty prawa miejscowego nie mogą przekraczać upoważnień ustawowych. (uchwała nr 29/40/2022 Kolegium RIO w Opolu z 5 października 2022 r.). </a:t>
            </a:r>
          </a:p>
          <a:p>
            <a:pPr marL="0" indent="0" algn="just">
              <a:lnSpc>
                <a:spcPct val="120000"/>
              </a:lnSpc>
              <a:spcBef>
                <a:spcPts val="0"/>
              </a:spcBef>
              <a:buNone/>
            </a:pPr>
            <a:endParaRPr lang="pl-PL" sz="4800" dirty="0"/>
          </a:p>
          <a:p>
            <a:endParaRPr lang="pl-PL" dirty="0"/>
          </a:p>
        </p:txBody>
      </p:sp>
    </p:spTree>
    <p:extLst>
      <p:ext uri="{BB962C8B-B14F-4D97-AF65-F5344CB8AC3E}">
        <p14:creationId xmlns:p14="http://schemas.microsoft.com/office/powerpoint/2010/main" val="24789275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2335B0BC-EE5C-C7A8-A82F-D66CA329B609}"/>
              </a:ext>
            </a:extLst>
          </p:cNvPr>
          <p:cNvSpPr>
            <a:spLocks noGrp="1"/>
          </p:cNvSpPr>
          <p:nvPr>
            <p:ph type="title"/>
          </p:nvPr>
        </p:nvSpPr>
        <p:spPr>
          <a:xfrm>
            <a:off x="838200" y="365126"/>
            <a:ext cx="10515600" cy="886626"/>
          </a:xfrm>
        </p:spPr>
        <p:txBody>
          <a:bodyPr>
            <a:normAutofit fontScale="90000"/>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solidFill>
                <a:srgbClr val="C00000"/>
              </a:solidFill>
            </a:endParaRPr>
          </a:p>
        </p:txBody>
      </p:sp>
      <p:sp>
        <p:nvSpPr>
          <p:cNvPr id="3" name="Symbol zastępczy zawartości 2">
            <a:extLst>
              <a:ext uri="{FF2B5EF4-FFF2-40B4-BE49-F238E27FC236}">
                <a16:creationId xmlns:a16="http://schemas.microsoft.com/office/drawing/2014/main" id="{02AE8C52-CEBB-EDB9-B185-04351431E376}"/>
              </a:ext>
            </a:extLst>
          </p:cNvPr>
          <p:cNvSpPr>
            <a:spLocks noGrp="1"/>
          </p:cNvSpPr>
          <p:nvPr>
            <p:ph idx="1"/>
          </p:nvPr>
        </p:nvSpPr>
        <p:spPr>
          <a:xfrm>
            <a:off x="838200" y="1251752"/>
            <a:ext cx="10515600" cy="5530788"/>
          </a:xfrm>
        </p:spPr>
        <p:txBody>
          <a:bodyPr>
            <a:normAutofit fontScale="25000" lnSpcReduction="20000"/>
          </a:bodyPr>
          <a:lstStyle/>
          <a:p>
            <a:pPr marL="0" indent="0" algn="just">
              <a:lnSpc>
                <a:spcPct val="120000"/>
              </a:lnSpc>
              <a:spcBef>
                <a:spcPts val="0"/>
              </a:spcBef>
              <a:buNone/>
            </a:pPr>
            <a:r>
              <a:rPr lang="pl-PL" sz="7200" b="1" dirty="0"/>
              <a:t>Zwolnienie podatkowe jako „pomoc finansowa” dla podatnika czy „pułapka podatkowa”?</a:t>
            </a:r>
          </a:p>
          <a:p>
            <a:pPr marL="0" indent="0" algn="just">
              <a:lnSpc>
                <a:spcPct val="120000"/>
              </a:lnSpc>
              <a:spcBef>
                <a:spcPts val="0"/>
              </a:spcBef>
              <a:buNone/>
            </a:pPr>
            <a:r>
              <a:rPr lang="pl-PL" sz="4800" b="0" i="0" dirty="0">
                <a:solidFill>
                  <a:srgbClr val="333333"/>
                </a:solidFill>
                <a:effectLst/>
              </a:rPr>
              <a:t>Regulacja w postaci utraty zwolnienia począwszy od dnia jego uzyskania jest nieproporcjonalna do naruszenia wyłącznie obowiązków sprawozdawczo-informacyjnych (wyrok NSA z 5 kwietnia 2022 r., </a:t>
            </a:r>
            <a:r>
              <a:rPr lang="pl-PL" sz="4800" b="1" i="0" dirty="0">
                <a:solidFill>
                  <a:srgbClr val="333333"/>
                </a:solidFill>
                <a:effectLst/>
              </a:rPr>
              <a:t>III FSK 4860/21)</a:t>
            </a:r>
          </a:p>
          <a:p>
            <a:pPr marL="0" indent="0" algn="just">
              <a:lnSpc>
                <a:spcPct val="120000"/>
              </a:lnSpc>
              <a:spcBef>
                <a:spcPts val="0"/>
              </a:spcBef>
              <a:buNone/>
            </a:pPr>
            <a:endParaRPr lang="pl-PL" sz="4800" b="1" i="0" dirty="0">
              <a:solidFill>
                <a:srgbClr val="333333"/>
              </a:solidFill>
              <a:effectLst/>
            </a:endParaRPr>
          </a:p>
          <a:p>
            <a:pPr marL="0" indent="0" algn="just">
              <a:lnSpc>
                <a:spcPct val="120000"/>
              </a:lnSpc>
              <a:spcBef>
                <a:spcPts val="0"/>
              </a:spcBef>
              <a:buNone/>
            </a:pPr>
            <a:r>
              <a:rPr lang="pl-PL" sz="4800" dirty="0">
                <a:solidFill>
                  <a:srgbClr val="333333"/>
                </a:solidFill>
              </a:rPr>
              <a:t>Niedopuszczalne sformułowanie gminnego zwolnienia z podatku od nieruchomości</a:t>
            </a:r>
          </a:p>
          <a:p>
            <a:pPr marL="0" indent="0" algn="just">
              <a:lnSpc>
                <a:spcPct val="120000"/>
              </a:lnSpc>
              <a:spcBef>
                <a:spcPts val="0"/>
              </a:spcBef>
              <a:buNone/>
            </a:pPr>
            <a:endParaRPr lang="pl-PL" sz="4800" dirty="0">
              <a:solidFill>
                <a:srgbClr val="333333"/>
              </a:solidFill>
            </a:endParaRPr>
          </a:p>
          <a:p>
            <a:pPr marL="0" indent="0" algn="just">
              <a:lnSpc>
                <a:spcPct val="120000"/>
              </a:lnSpc>
              <a:spcBef>
                <a:spcPts val="0"/>
              </a:spcBef>
              <a:buNone/>
            </a:pPr>
            <a:r>
              <a:rPr lang="pl-PL" sz="4800" b="1" dirty="0">
                <a:solidFill>
                  <a:srgbClr val="333333"/>
                </a:solidFill>
                <a:effectLst/>
              </a:rPr>
              <a:t>NSA po rozpoznaniu w dniu 5 kwietnia 2022 r. skargi kasacyjnej Gminy L. od wyroku WSA w Bydgoszczy z dnia 20 lipca 2021 r. sygn. akt I SA/</a:t>
            </a:r>
            <a:r>
              <a:rPr lang="pl-PL" sz="4800" b="1" dirty="0" err="1">
                <a:solidFill>
                  <a:srgbClr val="333333"/>
                </a:solidFill>
                <a:effectLst/>
              </a:rPr>
              <a:t>Bd</a:t>
            </a:r>
            <a:r>
              <a:rPr lang="pl-PL" sz="4800" b="1" dirty="0">
                <a:solidFill>
                  <a:srgbClr val="333333"/>
                </a:solidFill>
                <a:effectLst/>
              </a:rPr>
              <a:t> 307/21 w sprawie ze skargi Gmina L. na uchwałę Kolegium RIO w B. z dnia 17 marca 2021 r. nr (...) w przedmiocie stwierdzenia nieważności w części uchwały rady gminy w sprawie zwolnień w podatku od nieruchomości oddalił skargę kasacyjną i zasądził od Gminy L. na rzecz Kolegium RIO w B. kwotę ( …) tytułem zwrotu kosztów postępowania kasacyjnego.</a:t>
            </a:r>
          </a:p>
          <a:p>
            <a:pPr marL="0" indent="0" algn="just">
              <a:lnSpc>
                <a:spcPct val="120000"/>
              </a:lnSpc>
              <a:spcBef>
                <a:spcPts val="0"/>
              </a:spcBef>
              <a:buNone/>
            </a:pPr>
            <a:r>
              <a:rPr lang="pl-PL" sz="4800" b="1" dirty="0">
                <a:solidFill>
                  <a:srgbClr val="333333"/>
                </a:solidFill>
                <a:effectLst/>
              </a:rPr>
              <a:t>Rada Gminy L. wprowadzając warunek terminowego dokonywania zapłaty podatków, opłat i niepodatkowych należności budżetowych jako jedną z podstaw uzyskania zwolnienia od podatku od nieruchomości </a:t>
            </a:r>
            <a:r>
              <a:rPr lang="pl-PL" sz="4800" b="1" dirty="0">
                <a:solidFill>
                  <a:srgbClr val="FF0000"/>
                </a:solidFill>
                <a:effectLst/>
              </a:rPr>
              <a:t>ustanowiła przesłankę o charakterze podmiotowym</a:t>
            </a:r>
            <a:r>
              <a:rPr lang="pl-PL" sz="4800" b="1" dirty="0">
                <a:solidFill>
                  <a:srgbClr val="333333"/>
                </a:solidFill>
                <a:effectLst/>
              </a:rPr>
              <a:t>. W związku z tym zwolnienie wprowadzone uchwałą utraciło charakter zwolnienia wyłącznie przedmiotowego, a przybrało postać zwolnienia przedmiotowo-podmiotowego, co </a:t>
            </a:r>
            <a:r>
              <a:rPr lang="pl-PL" sz="4800" b="1" dirty="0">
                <a:effectLst/>
              </a:rPr>
              <a:t>pozostaje w sprzeczności z </a:t>
            </a:r>
            <a:r>
              <a:rPr lang="pl-PL" sz="4800" b="1" u="none" strike="noStrike" dirty="0">
                <a:effectLst/>
                <a:hlinkClick r:id="rId2">
                  <a:extLst>
                    <a:ext uri="{A12FA001-AC4F-418D-AE19-62706E023703}">
                      <ahyp:hlinkClr xmlns:ahyp="http://schemas.microsoft.com/office/drawing/2018/hyperlinkcolor" val="tx"/>
                    </a:ext>
                  </a:extLst>
                </a:hlinkClick>
              </a:rPr>
              <a:t>art. 7 ust. 3</a:t>
            </a:r>
            <a:r>
              <a:rPr lang="pl-PL" sz="4800" b="1" dirty="0">
                <a:effectLst/>
              </a:rPr>
              <a:t> </a:t>
            </a:r>
            <a:r>
              <a:rPr lang="pl-PL" sz="4800" b="1" dirty="0" err="1">
                <a:effectLst/>
              </a:rPr>
              <a:t>u.p.o.l</a:t>
            </a:r>
            <a:r>
              <a:rPr lang="pl-PL" sz="4800" b="1" dirty="0">
                <a:effectLst/>
              </a:rPr>
              <a:t>.</a:t>
            </a:r>
          </a:p>
          <a:p>
            <a:pPr marL="0" indent="0" algn="just">
              <a:lnSpc>
                <a:spcPct val="120000"/>
              </a:lnSpc>
              <a:spcBef>
                <a:spcPts val="0"/>
              </a:spcBef>
              <a:buNone/>
            </a:pPr>
            <a:endParaRPr lang="pl-PL" sz="4800" b="1" dirty="0">
              <a:effectLst/>
            </a:endParaRPr>
          </a:p>
          <a:p>
            <a:pPr marL="0" indent="0" algn="just">
              <a:lnSpc>
                <a:spcPct val="120000"/>
              </a:lnSpc>
              <a:spcBef>
                <a:spcPts val="0"/>
              </a:spcBef>
              <a:buNone/>
            </a:pPr>
            <a:r>
              <a:rPr lang="pl-PL" sz="4800" b="1" dirty="0">
                <a:effectLst/>
              </a:rPr>
              <a:t>NSA podzieliło stanowisko, że zwolnienie ustanowione na podstawie </a:t>
            </a:r>
            <a:r>
              <a:rPr lang="pl-PL" sz="4800" b="1" u="none" strike="noStrike" dirty="0">
                <a:effectLst/>
                <a:hlinkClick r:id="rId2">
                  <a:extLst>
                    <a:ext uri="{A12FA001-AC4F-418D-AE19-62706E023703}">
                      <ahyp:hlinkClr xmlns:ahyp="http://schemas.microsoft.com/office/drawing/2018/hyperlinkcolor" val="tx"/>
                    </a:ext>
                  </a:extLst>
                </a:hlinkClick>
              </a:rPr>
              <a:t>art. 7 ust. 3</a:t>
            </a:r>
            <a:r>
              <a:rPr lang="pl-PL" sz="4800" b="1" dirty="0">
                <a:effectLst/>
              </a:rPr>
              <a:t> </a:t>
            </a:r>
            <a:r>
              <a:rPr lang="pl-PL" sz="4800" b="1" dirty="0" err="1">
                <a:effectLst/>
              </a:rPr>
              <a:t>u.p.o.l</a:t>
            </a:r>
            <a:r>
              <a:rPr lang="pl-PL" sz="4800" b="1" dirty="0">
                <a:effectLst/>
              </a:rPr>
              <a:t>. ma charakter podmiotowy, gdy w dacie jego ustanowienia po stronie gminy występuje możliwość wskazania konkretnych podmiotów, które będą objęte tym zwolnieniem.  NSA podzieliło stanowisko sądu pierwszej instancji, który uznał za uzasadnione stwierdzenie przez organ nadzoru nieważności </a:t>
            </a:r>
            <a:r>
              <a:rPr lang="pl-PL" sz="4800" b="1" i="1" u="none" strike="noStrike" dirty="0">
                <a:effectLst/>
                <a:hlinkClick r:id="rId3">
                  <a:extLst>
                    <a:ext uri="{A12FA001-AC4F-418D-AE19-62706E023703}">
                      <ahyp:hlinkClr xmlns:ahyp="http://schemas.microsoft.com/office/drawing/2018/hyperlinkcolor" val="tx"/>
                    </a:ext>
                  </a:extLst>
                </a:hlinkClick>
              </a:rPr>
              <a:t>§ 9 ust. 1 pkt 3</a:t>
            </a:r>
            <a:r>
              <a:rPr lang="pl-PL" sz="4800" b="1" i="1" dirty="0">
                <a:effectLst/>
              </a:rPr>
              <a:t> uchwały Rady Gminy L. </a:t>
            </a:r>
            <a:r>
              <a:rPr lang="pl-PL" sz="4800" b="1" dirty="0">
                <a:effectLst/>
              </a:rPr>
              <a:t>Zgodnie z tym przepisem, </a:t>
            </a:r>
            <a:r>
              <a:rPr lang="pl-PL" sz="4800" b="1" i="1" dirty="0">
                <a:effectLst/>
              </a:rPr>
              <a:t>utrata prawa do zwolnienia następuje począwszy od dnia jego uzyskania w przypadku: niezłożenia lub nieuzupełnienia informacji wskazanych § 8 ust. 1, ust. 4-6 w dodatkowo wyznaczonym terminie, zgodnie z zapisami § 8 ust. 7 uchwały. </a:t>
            </a:r>
            <a:r>
              <a:rPr lang="pl-PL" sz="4800" b="1" dirty="0">
                <a:effectLst/>
              </a:rPr>
              <a:t>Wskazane jednostki redakcyjne </a:t>
            </a:r>
            <a:r>
              <a:rPr lang="pl-PL" sz="4800" b="1" i="1" dirty="0">
                <a:effectLst/>
              </a:rPr>
              <a:t>§ 8 uchwały (ust. 1, ust. 4-6) </a:t>
            </a:r>
            <a:r>
              <a:rPr lang="pl-PL" sz="4800" b="1" dirty="0">
                <a:effectLst/>
              </a:rPr>
              <a:t>odnoszą się do obowiązków o charakterze informacyjno-sprawozdawczym. Dotyczą one obowiązku przedstawiania w każdym roku korzystania ze zwolnienia informacji o uzyskanej pomocy de </a:t>
            </a:r>
            <a:r>
              <a:rPr lang="pl-PL" sz="4800" b="1" dirty="0" err="1">
                <a:effectLst/>
              </a:rPr>
              <a:t>minimis</a:t>
            </a:r>
            <a:r>
              <a:rPr lang="pl-PL" sz="4800" b="1" dirty="0">
                <a:effectLst/>
              </a:rPr>
              <a:t>, kosztach kwalifikowanych inwestycji (poniesionych do końca roku za który składana jest informacja), informacji o utrzymaniu inwestycji początkowej oraz oświadczenia o utrzymaniu danego stanu zatrudnienia.</a:t>
            </a:r>
          </a:p>
          <a:p>
            <a:pPr marL="0" indent="0" algn="just">
              <a:lnSpc>
                <a:spcPct val="120000"/>
              </a:lnSpc>
              <a:spcBef>
                <a:spcPts val="0"/>
              </a:spcBef>
              <a:buNone/>
            </a:pPr>
            <a:endParaRPr lang="pl-PL" sz="4800" b="1" dirty="0">
              <a:effectLst/>
            </a:endParaRPr>
          </a:p>
          <a:p>
            <a:pPr marL="0" indent="0" algn="just">
              <a:lnSpc>
                <a:spcPct val="120000"/>
              </a:lnSpc>
              <a:spcBef>
                <a:spcPts val="0"/>
              </a:spcBef>
              <a:buNone/>
            </a:pPr>
            <a:r>
              <a:rPr lang="pl-PL" sz="4800" b="1" dirty="0">
                <a:solidFill>
                  <a:srgbClr val="FF0000"/>
                </a:solidFill>
                <a:effectLst/>
              </a:rPr>
              <a:t>Jak stwierdził sąd pierwszej instancji, że Rada Gminy L. miała prawo wprowadzać dodatkowe warunki o charakterze sprawozdawczo-informacyjnym. Jednak Rada nie mogła wprowadzać za opóźnienie lub niezłożenie (także po wezwaniu w dodatkowym terminie) dokumentacji sprawozdawczo-informacyjnej, skutku całkowicie niweczącego prawo do zwolnienia od początku jego uzyskania.</a:t>
            </a:r>
            <a:endParaRPr lang="pl-PL" sz="2400" dirty="0">
              <a:solidFill>
                <a:srgbClr val="FF0000"/>
              </a:solidFill>
            </a:endParaRPr>
          </a:p>
        </p:txBody>
      </p:sp>
    </p:spTree>
    <p:extLst>
      <p:ext uri="{BB962C8B-B14F-4D97-AF65-F5344CB8AC3E}">
        <p14:creationId xmlns:p14="http://schemas.microsoft.com/office/powerpoint/2010/main" val="7569223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94D7062-ACB2-AA7B-966C-AC9E1B830BE0}"/>
              </a:ext>
            </a:extLst>
          </p:cNvPr>
          <p:cNvSpPr>
            <a:spLocks noGrp="1"/>
          </p:cNvSpPr>
          <p:nvPr>
            <p:ph type="title"/>
          </p:nvPr>
        </p:nvSpPr>
        <p:spPr>
          <a:xfrm>
            <a:off x="838200" y="365125"/>
            <a:ext cx="10515600" cy="931015"/>
          </a:xfrm>
        </p:spPr>
        <p:txBody>
          <a:bodyPr>
            <a:normAutofit fontScale="90000"/>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p>
        </p:txBody>
      </p:sp>
      <p:sp>
        <p:nvSpPr>
          <p:cNvPr id="3" name="Symbol zastępczy zawartości 2">
            <a:extLst>
              <a:ext uri="{FF2B5EF4-FFF2-40B4-BE49-F238E27FC236}">
                <a16:creationId xmlns:a16="http://schemas.microsoft.com/office/drawing/2014/main" id="{575DC516-3BEE-7A23-4E6F-56823B8AC898}"/>
              </a:ext>
            </a:extLst>
          </p:cNvPr>
          <p:cNvSpPr>
            <a:spLocks noGrp="1"/>
          </p:cNvSpPr>
          <p:nvPr>
            <p:ph idx="1"/>
          </p:nvPr>
        </p:nvSpPr>
        <p:spPr/>
        <p:txBody>
          <a:bodyPr>
            <a:normAutofit fontScale="47500" lnSpcReduction="20000"/>
          </a:bodyPr>
          <a:lstStyle/>
          <a:p>
            <a:pPr marL="0" indent="0" algn="just">
              <a:lnSpc>
                <a:spcPct val="120000"/>
              </a:lnSpc>
              <a:spcBef>
                <a:spcPts val="0"/>
              </a:spcBef>
              <a:buNone/>
            </a:pPr>
            <a:endParaRPr lang="pl-PL" sz="2800" b="1" dirty="0">
              <a:effectLst/>
            </a:endParaRPr>
          </a:p>
          <a:p>
            <a:pPr marL="0" indent="0" algn="just">
              <a:lnSpc>
                <a:spcPct val="120000"/>
              </a:lnSpc>
              <a:spcBef>
                <a:spcPts val="0"/>
              </a:spcBef>
              <a:buNone/>
            </a:pPr>
            <a:r>
              <a:rPr lang="pl-PL" sz="2900" b="1" i="0" dirty="0">
                <a:solidFill>
                  <a:srgbClr val="FF0000"/>
                </a:solidFill>
                <a:effectLst/>
              </a:rPr>
              <a:t>Należy zgodzić się z WSA, że regulacja w postaci utraty zwolnienia począwszy od dnia jego uzyskania jest nieproporcjonalna do naruszenia wyłącznie obowiązków sprawozdawczo-informacyjnych</a:t>
            </a:r>
            <a:r>
              <a:rPr lang="pl-PL" sz="2900" b="0" i="0" dirty="0">
                <a:effectLst/>
              </a:rPr>
              <a:t>. </a:t>
            </a:r>
            <a:r>
              <a:rPr lang="pl-PL" sz="2900" b="1" i="0" dirty="0">
                <a:effectLst/>
              </a:rPr>
              <a:t>Trzeba podkreślić, że w </a:t>
            </a:r>
            <a:r>
              <a:rPr lang="pl-PL" sz="2900" b="1" i="1" u="none" strike="noStrike" dirty="0">
                <a:effectLst/>
                <a:hlinkClick r:id="rId2">
                  <a:extLst>
                    <a:ext uri="{A12FA001-AC4F-418D-AE19-62706E023703}">
                      <ahyp:hlinkClr xmlns:ahyp="http://schemas.microsoft.com/office/drawing/2018/hyperlinkcolor" val="tx"/>
                    </a:ext>
                  </a:extLst>
                </a:hlinkClick>
              </a:rPr>
              <a:t>§ 9 ust. 1 pkt 3</a:t>
            </a:r>
            <a:r>
              <a:rPr lang="pl-PL" sz="2900" b="1" i="0" dirty="0">
                <a:effectLst/>
              </a:rPr>
              <a:t> uchwały przewidziano utratę prawa do zwolnienia wyłącznie z powodu niedopełnienia obowiązków informacyjno-sprawozdawczych i co więcej utrata prawa do zwolnienia ma nastąpić od początku jego uzyskania. </a:t>
            </a:r>
            <a:r>
              <a:rPr lang="pl-PL" sz="2900" b="0" i="0" dirty="0">
                <a:effectLst/>
              </a:rPr>
              <a:t>Skoro w </a:t>
            </a:r>
            <a:r>
              <a:rPr lang="pl-PL" sz="2900" b="0" i="1" dirty="0">
                <a:effectLst/>
              </a:rPr>
              <a:t>§ 8 ust. 1 </a:t>
            </a:r>
            <a:r>
              <a:rPr lang="pl-PL" sz="2900" b="0" i="0" dirty="0">
                <a:effectLst/>
              </a:rPr>
              <a:t>uchwały stanowi się o corocznym składaniu informacji, to oznacza, że niedopełnienie w kolejnym roku zwolnienia (np. za czwarty rok podatkowy) będzie skutkować utratą zwolnienia za wszystkie lata od początku uzyskania zwolnienia i to nawet w sytuacji, gdy podatnik złoży w terminie wszystkie wymagane dokumenty o charakterze sprawozdawczo-informacyjnym za poprzednie lata (w podanym przykładzie - za trzy lata). </a:t>
            </a:r>
            <a:r>
              <a:rPr lang="pl-PL" sz="2900" b="1" i="0" dirty="0">
                <a:effectLst/>
              </a:rPr>
              <a:t>Sąd pierwszej instancji zasadnie stwierdził, że jest to niewątpliwie daleko idący skutek utraty zwolnienia za niedopełnienie warunków informacyjno-sprawozdawczych</a:t>
            </a:r>
            <a:r>
              <a:rPr lang="pl-PL" sz="2900" b="0" i="0" dirty="0">
                <a:effectLst/>
              </a:rPr>
              <a:t>. </a:t>
            </a:r>
            <a:r>
              <a:rPr lang="pl-PL" sz="2900" b="1" i="0" dirty="0">
                <a:effectLst/>
              </a:rPr>
              <a:t>Treść </a:t>
            </a:r>
            <a:r>
              <a:rPr lang="pl-PL" sz="2900" b="1" i="1" u="none" strike="noStrike" dirty="0">
                <a:effectLst/>
                <a:hlinkClick r:id="rId2">
                  <a:extLst>
                    <a:ext uri="{A12FA001-AC4F-418D-AE19-62706E023703}">
                      <ahyp:hlinkClr xmlns:ahyp="http://schemas.microsoft.com/office/drawing/2018/hyperlinkcolor" val="tx"/>
                    </a:ext>
                  </a:extLst>
                </a:hlinkClick>
              </a:rPr>
              <a:t>§ 9 ust. 1 pkt 3</a:t>
            </a:r>
            <a:r>
              <a:rPr lang="pl-PL" sz="2900" b="1" i="1" dirty="0">
                <a:effectLst/>
              </a:rPr>
              <a:t> </a:t>
            </a:r>
            <a:r>
              <a:rPr lang="pl-PL" sz="2900" b="1" i="0" dirty="0">
                <a:effectLst/>
              </a:rPr>
              <a:t>zaskarżonej uchwały narusza zasadę proporcjonalności poprzez użycie przez Gminę środków zbyt uciążliwych dla podatników dla osiągnięcia zamierzonego celu. </a:t>
            </a:r>
            <a:r>
              <a:rPr lang="pl-PL" sz="2900" b="1" i="0" dirty="0">
                <a:effectLst/>
                <a:highlight>
                  <a:srgbClr val="FFFF00"/>
                </a:highlight>
              </a:rPr>
              <a:t>Podatnicy mają prawo oczekiwać, że zwolnienie podatkowe ustanowione mocą uchwały Rady Gminy nie będzie dla nich swoistą "pułapką podatkową", w którą wpadną za kilka lat, lecz faktyczną </a:t>
            </a:r>
            <a:r>
              <a:rPr lang="pl-PL" sz="2900" b="1" i="0" dirty="0">
                <a:effectLst/>
                <a:highlight>
                  <a:srgbClr val="00FFFF"/>
                </a:highlight>
              </a:rPr>
              <a:t>ulgą podatkową </a:t>
            </a:r>
            <a:r>
              <a:rPr lang="pl-PL" sz="2900" b="1" i="0" dirty="0">
                <a:effectLst/>
                <a:highlight>
                  <a:srgbClr val="FFFF00"/>
                </a:highlight>
              </a:rPr>
              <a:t>przysługującą w zamian za spełnienie wszystkich warunków materialnych, ale także formalnych, o ile wymogi formalne nie niweczą celu, którym przyświeca dana regulacja prawna.</a:t>
            </a:r>
          </a:p>
          <a:p>
            <a:pPr marL="0" indent="0" algn="just">
              <a:lnSpc>
                <a:spcPct val="120000"/>
              </a:lnSpc>
              <a:spcBef>
                <a:spcPts val="0"/>
              </a:spcBef>
              <a:buNone/>
            </a:pPr>
            <a:r>
              <a:rPr lang="pl-PL" sz="2900" b="0" i="0" dirty="0">
                <a:effectLst/>
              </a:rPr>
              <a:t>Należy za sądem pierwszej instancji, odwołać się do stanowiska Trybunału Konstytucyjnego przedstawionego w wyroku z 25 listopada 2003 r., </a:t>
            </a:r>
            <a:r>
              <a:rPr lang="pl-PL" sz="2900" b="0" i="0" u="none" strike="noStrike" dirty="0">
                <a:effectLst/>
                <a:hlinkClick r:id="rId3">
                  <a:extLst>
                    <a:ext uri="{A12FA001-AC4F-418D-AE19-62706E023703}">
                      <ahyp:hlinkClr xmlns:ahyp="http://schemas.microsoft.com/office/drawing/2018/hyperlinkcolor" val="tx"/>
                    </a:ext>
                  </a:extLst>
                </a:hlinkClick>
              </a:rPr>
              <a:t>K 37/02</a:t>
            </a:r>
            <a:r>
              <a:rPr lang="pl-PL" sz="2900" b="0" i="0" dirty="0">
                <a:effectLst/>
              </a:rPr>
              <a:t> który wskazał, że wymóg proporcjonalności, czyli zakaz nadmiernej ingerencji, oznacza konieczność zachowania proporcji pomiędzy nałożonymi na podatnika obciążeniami (także w przypadku korzystania przez niego z ulgi) a zamierzonym celem (pozytywnym efektem) danej regulacji prawnej, chodzi zatem o konieczność wyważania dwóch dóbr (wartości), których pełna realizacja jest niemożliwa. Zasada ta "łączy się z postulatem zachowania odpowiedniej proporcji pomiędzy stosowanym środkiem a osiąganym celem".</a:t>
            </a:r>
            <a:endParaRPr lang="pl-PL" sz="2900" dirty="0"/>
          </a:p>
          <a:p>
            <a:endParaRPr lang="pl-PL" dirty="0"/>
          </a:p>
        </p:txBody>
      </p:sp>
    </p:spTree>
    <p:extLst>
      <p:ext uri="{BB962C8B-B14F-4D97-AF65-F5344CB8AC3E}">
        <p14:creationId xmlns:p14="http://schemas.microsoft.com/office/powerpoint/2010/main" val="19066722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3D4CF4A7-36EB-97E4-4559-B4BF7999CE9E}"/>
              </a:ext>
            </a:extLst>
          </p:cNvPr>
          <p:cNvSpPr>
            <a:spLocks noGrp="1"/>
          </p:cNvSpPr>
          <p:nvPr>
            <p:ph type="title"/>
          </p:nvPr>
        </p:nvSpPr>
        <p:spPr/>
        <p:txBody>
          <a:bodyPr>
            <a:normAutofit/>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solidFill>
                <a:srgbClr val="C00000"/>
              </a:solidFill>
            </a:endParaRPr>
          </a:p>
        </p:txBody>
      </p:sp>
      <p:sp>
        <p:nvSpPr>
          <p:cNvPr id="3" name="Symbol zastępczy zawartości 2">
            <a:extLst>
              <a:ext uri="{FF2B5EF4-FFF2-40B4-BE49-F238E27FC236}">
                <a16:creationId xmlns:a16="http://schemas.microsoft.com/office/drawing/2014/main" id="{66595950-6401-C82E-8F6C-D8C100D60019}"/>
              </a:ext>
            </a:extLst>
          </p:cNvPr>
          <p:cNvSpPr>
            <a:spLocks noGrp="1"/>
          </p:cNvSpPr>
          <p:nvPr>
            <p:ph idx="1"/>
          </p:nvPr>
        </p:nvSpPr>
        <p:spPr/>
        <p:txBody>
          <a:bodyPr/>
          <a:lstStyle/>
          <a:p>
            <a:pPr marL="0" indent="0" algn="ctr">
              <a:buNone/>
            </a:pPr>
            <a:endParaRPr lang="pl-PL" dirty="0"/>
          </a:p>
          <a:p>
            <a:pPr marL="0" indent="0" algn="ctr">
              <a:buNone/>
            </a:pPr>
            <a:endParaRPr lang="pl-PL" dirty="0"/>
          </a:p>
          <a:p>
            <a:pPr marL="0" indent="0" algn="ctr">
              <a:buNone/>
            </a:pPr>
            <a:r>
              <a:rPr lang="pl-PL" sz="2000" dirty="0"/>
              <a:t>Dziękuję za uwagę</a:t>
            </a:r>
          </a:p>
        </p:txBody>
      </p:sp>
    </p:spTree>
    <p:extLst>
      <p:ext uri="{BB962C8B-B14F-4D97-AF65-F5344CB8AC3E}">
        <p14:creationId xmlns:p14="http://schemas.microsoft.com/office/powerpoint/2010/main" val="357648747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EEF7FDE6-96AC-9AFA-12AE-CB949F9C924F}"/>
              </a:ext>
            </a:extLst>
          </p:cNvPr>
          <p:cNvSpPr>
            <a:spLocks noGrp="1"/>
          </p:cNvSpPr>
          <p:nvPr>
            <p:ph type="title"/>
          </p:nvPr>
        </p:nvSpPr>
        <p:spPr/>
        <p:txBody>
          <a:bodyPr>
            <a:normAutofit/>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solidFill>
                <a:srgbClr val="C00000"/>
              </a:solidFill>
            </a:endParaRPr>
          </a:p>
        </p:txBody>
      </p:sp>
      <p:sp>
        <p:nvSpPr>
          <p:cNvPr id="3" name="Symbol zastępczy zawartości 2">
            <a:extLst>
              <a:ext uri="{FF2B5EF4-FFF2-40B4-BE49-F238E27FC236}">
                <a16:creationId xmlns:a16="http://schemas.microsoft.com/office/drawing/2014/main" id="{E0F182C8-A306-76BA-584D-8397EA04274D}"/>
              </a:ext>
            </a:extLst>
          </p:cNvPr>
          <p:cNvSpPr>
            <a:spLocks noGrp="1"/>
          </p:cNvSpPr>
          <p:nvPr>
            <p:ph idx="1"/>
          </p:nvPr>
        </p:nvSpPr>
        <p:spPr>
          <a:xfrm>
            <a:off x="838200" y="1825624"/>
            <a:ext cx="9894903" cy="4803775"/>
          </a:xfrm>
        </p:spPr>
        <p:txBody>
          <a:bodyPr>
            <a:normAutofit fontScale="70000" lnSpcReduction="20000"/>
          </a:bodyPr>
          <a:lstStyle/>
          <a:p>
            <a:pPr marL="0" indent="0" algn="just">
              <a:lnSpc>
                <a:spcPct val="120000"/>
              </a:lnSpc>
              <a:spcBef>
                <a:spcPts val="0"/>
              </a:spcBef>
              <a:buNone/>
            </a:pPr>
            <a:r>
              <a:rPr lang="pl-PL" sz="2900" b="1" dirty="0"/>
              <a:t>Prawo jednostki samorządu terytorialnego do ustalania wysokości podatków i opłat lokalnych w ujęciu ustrojowym określa:</a:t>
            </a:r>
          </a:p>
          <a:p>
            <a:pPr marL="0" indent="0" algn="ctr">
              <a:buNone/>
            </a:pPr>
            <a:r>
              <a:rPr lang="pl-PL" sz="2400" dirty="0"/>
              <a:t> </a:t>
            </a:r>
          </a:p>
          <a:p>
            <a:pPr>
              <a:buFont typeface="Wingdings" panose="05000000000000000000" pitchFamily="2" charset="2"/>
              <a:buChar char="§"/>
            </a:pPr>
            <a:r>
              <a:rPr lang="pl-PL" sz="2600" b="1" dirty="0"/>
              <a:t>Konstytucja RP</a:t>
            </a:r>
          </a:p>
          <a:p>
            <a:pPr>
              <a:buFont typeface="Wingdings" panose="05000000000000000000" pitchFamily="2" charset="2"/>
              <a:buChar char="§"/>
            </a:pPr>
            <a:r>
              <a:rPr lang="pl-PL" sz="2600" b="1" dirty="0"/>
              <a:t>Ustawa z 8 marca 1990 r. o samorządzie gminnym (dalej: </a:t>
            </a:r>
            <a:r>
              <a:rPr lang="pl-PL" sz="2600" b="1" dirty="0" err="1"/>
              <a:t>u.s.g</a:t>
            </a:r>
            <a:r>
              <a:rPr lang="pl-PL" sz="2600" b="1" dirty="0"/>
              <a:t>.)</a:t>
            </a:r>
          </a:p>
          <a:p>
            <a:pPr>
              <a:buFont typeface="Wingdings" panose="05000000000000000000" pitchFamily="2" charset="2"/>
              <a:buChar char="§"/>
            </a:pPr>
            <a:r>
              <a:rPr lang="pl-PL" sz="2600" b="1" dirty="0"/>
              <a:t>Ustawa z 12 stycznia 1991 r. o podatkach i opłatach lokalnych (dalej: </a:t>
            </a:r>
            <a:r>
              <a:rPr lang="pl-PL" sz="2600" b="1" dirty="0" err="1"/>
              <a:t>u.p.o.l</a:t>
            </a:r>
            <a:r>
              <a:rPr lang="pl-PL" sz="2600" b="1" dirty="0"/>
              <a:t>.)</a:t>
            </a:r>
          </a:p>
          <a:p>
            <a:pPr>
              <a:buFont typeface="Wingdings" panose="05000000000000000000" pitchFamily="2" charset="2"/>
              <a:buChar char="§"/>
            </a:pPr>
            <a:r>
              <a:rPr lang="pl-PL" sz="2600" b="1" dirty="0"/>
              <a:t>Ustawa z dnia 15 listopada 1984 r. o podatku rolnym (dalej: </a:t>
            </a:r>
            <a:r>
              <a:rPr lang="pl-PL" sz="2600" b="1" dirty="0" err="1"/>
              <a:t>u.p.r</a:t>
            </a:r>
            <a:r>
              <a:rPr lang="pl-PL" sz="2600" b="1" dirty="0"/>
              <a:t>.)</a:t>
            </a:r>
          </a:p>
          <a:p>
            <a:pPr>
              <a:buFont typeface="Wingdings" panose="05000000000000000000" pitchFamily="2" charset="2"/>
              <a:buChar char="§"/>
            </a:pPr>
            <a:r>
              <a:rPr lang="pl-PL" sz="2600" b="1" dirty="0"/>
              <a:t>Ustawa z dnia 30 października 2002 r. o podatku leśnym (dalej: </a:t>
            </a:r>
            <a:r>
              <a:rPr lang="pl-PL" sz="2600" b="1" dirty="0" err="1"/>
              <a:t>u.p.l</a:t>
            </a:r>
            <a:r>
              <a:rPr lang="pl-PL" sz="2600" b="1" dirty="0"/>
              <a:t>.)</a:t>
            </a:r>
          </a:p>
          <a:p>
            <a:pPr marL="0" indent="0">
              <a:buNone/>
            </a:pPr>
            <a:endParaRPr lang="pl-PL" sz="1900" dirty="0"/>
          </a:p>
          <a:p>
            <a:pPr marL="0" indent="0">
              <a:lnSpc>
                <a:spcPct val="110000"/>
              </a:lnSpc>
              <a:spcBef>
                <a:spcPts val="0"/>
              </a:spcBef>
              <a:buNone/>
            </a:pPr>
            <a:r>
              <a:rPr lang="pl-PL" sz="2000" b="1" dirty="0"/>
              <a:t>Zwolnienia podatkowe w orzecznictwie Regionalnych Izb Obrachunkowych związane są zatem z zakresem nw. podatków: </a:t>
            </a:r>
          </a:p>
          <a:p>
            <a:pPr marL="0" indent="0">
              <a:lnSpc>
                <a:spcPct val="110000"/>
              </a:lnSpc>
              <a:spcBef>
                <a:spcPts val="0"/>
              </a:spcBef>
              <a:buNone/>
            </a:pPr>
            <a:r>
              <a:rPr lang="pl-PL" sz="2000" b="1" dirty="0"/>
              <a:t>- podatek od nieruchomości</a:t>
            </a:r>
          </a:p>
          <a:p>
            <a:pPr marL="0" indent="0">
              <a:lnSpc>
                <a:spcPct val="110000"/>
              </a:lnSpc>
              <a:spcBef>
                <a:spcPts val="0"/>
              </a:spcBef>
              <a:buNone/>
            </a:pPr>
            <a:r>
              <a:rPr lang="pl-PL" sz="2000" b="1" dirty="0"/>
              <a:t>- podatek od środków transportowych </a:t>
            </a:r>
          </a:p>
          <a:p>
            <a:pPr marL="0" indent="0">
              <a:lnSpc>
                <a:spcPct val="110000"/>
              </a:lnSpc>
              <a:spcBef>
                <a:spcPts val="0"/>
              </a:spcBef>
              <a:buNone/>
            </a:pPr>
            <a:r>
              <a:rPr lang="pl-PL" sz="2000" b="1" dirty="0"/>
              <a:t>- podatek rolny</a:t>
            </a:r>
          </a:p>
          <a:p>
            <a:pPr marL="0" indent="0">
              <a:lnSpc>
                <a:spcPct val="110000"/>
              </a:lnSpc>
              <a:spcBef>
                <a:spcPts val="0"/>
              </a:spcBef>
              <a:buNone/>
            </a:pPr>
            <a:r>
              <a:rPr lang="pl-PL" sz="2000" b="1" dirty="0"/>
              <a:t>- podatek leśny</a:t>
            </a:r>
          </a:p>
          <a:p>
            <a:pPr marL="0" indent="0">
              <a:lnSpc>
                <a:spcPct val="110000"/>
              </a:lnSpc>
              <a:spcBef>
                <a:spcPts val="0"/>
              </a:spcBef>
              <a:buNone/>
            </a:pPr>
            <a:endParaRPr lang="pl-PL" sz="2000" b="1" dirty="0"/>
          </a:p>
          <a:p>
            <a:pPr marL="0" indent="0">
              <a:lnSpc>
                <a:spcPct val="110000"/>
              </a:lnSpc>
              <a:spcBef>
                <a:spcPts val="0"/>
              </a:spcBef>
              <a:buNone/>
            </a:pPr>
            <a:r>
              <a:rPr lang="pl-PL" sz="2000" b="1" dirty="0"/>
              <a:t>Zwolnienia od opłat lokalnych wymienionych w ustawie o podatkach i opłatach lokalnych w orzecznictwie Regionalnych Izb Obrachunkowych związane są z zakresem opłat: opłaty miejscowej, opłaty targowej, opłaty uzdrowiskowej, opłaty od posiadania psa, opłaty reklamowej.  </a:t>
            </a:r>
          </a:p>
          <a:p>
            <a:pPr marL="0" indent="0">
              <a:buNone/>
            </a:pPr>
            <a:endParaRPr lang="pl-PL" sz="1500" b="1" dirty="0"/>
          </a:p>
          <a:p>
            <a:pPr marL="0" indent="0">
              <a:buNone/>
            </a:pPr>
            <a:endParaRPr lang="pl-PL" sz="1500" b="1" dirty="0"/>
          </a:p>
          <a:p>
            <a:pPr marL="0" indent="0">
              <a:buNone/>
            </a:pPr>
            <a:endParaRPr lang="pl-PL" sz="1500" b="1" dirty="0"/>
          </a:p>
          <a:p>
            <a:pPr marL="0" indent="0">
              <a:buNone/>
            </a:pPr>
            <a:endParaRPr lang="pl-PL" sz="2000" dirty="0"/>
          </a:p>
        </p:txBody>
      </p:sp>
    </p:spTree>
    <p:extLst>
      <p:ext uri="{BB962C8B-B14F-4D97-AF65-F5344CB8AC3E}">
        <p14:creationId xmlns:p14="http://schemas.microsoft.com/office/powerpoint/2010/main" val="42659655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5302B941-F0F0-0284-5B78-1ABC2219F3DD}"/>
              </a:ext>
            </a:extLst>
          </p:cNvPr>
          <p:cNvSpPr>
            <a:spLocks noGrp="1"/>
          </p:cNvSpPr>
          <p:nvPr>
            <p:ph type="title"/>
          </p:nvPr>
        </p:nvSpPr>
        <p:spPr>
          <a:xfrm>
            <a:off x="838200" y="365125"/>
            <a:ext cx="10515600" cy="1099691"/>
          </a:xfrm>
        </p:spPr>
        <p:txBody>
          <a:bodyPr>
            <a:normAutofit/>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solidFill>
                <a:srgbClr val="C00000"/>
              </a:solidFill>
            </a:endParaRPr>
          </a:p>
        </p:txBody>
      </p:sp>
      <p:sp>
        <p:nvSpPr>
          <p:cNvPr id="3" name="Symbol zastępczy zawartości 2">
            <a:extLst>
              <a:ext uri="{FF2B5EF4-FFF2-40B4-BE49-F238E27FC236}">
                <a16:creationId xmlns:a16="http://schemas.microsoft.com/office/drawing/2014/main" id="{E96FF1A4-1D70-2D06-2FB6-3E59693E9E76}"/>
              </a:ext>
            </a:extLst>
          </p:cNvPr>
          <p:cNvSpPr>
            <a:spLocks noGrp="1"/>
          </p:cNvSpPr>
          <p:nvPr>
            <p:ph idx="1"/>
          </p:nvPr>
        </p:nvSpPr>
        <p:spPr>
          <a:xfrm>
            <a:off x="695787" y="1464816"/>
            <a:ext cx="10800425" cy="5047942"/>
          </a:xfrm>
        </p:spPr>
        <p:txBody>
          <a:bodyPr>
            <a:normAutofit fontScale="25000" lnSpcReduction="20000"/>
          </a:bodyPr>
          <a:lstStyle/>
          <a:p>
            <a:pPr marL="0" indent="0">
              <a:buNone/>
            </a:pPr>
            <a:r>
              <a:rPr lang="pl-PL" sz="8000" b="1" dirty="0"/>
              <a:t>Rada gminy </a:t>
            </a:r>
          </a:p>
          <a:p>
            <a:pPr>
              <a:lnSpc>
                <a:spcPct val="120000"/>
              </a:lnSpc>
              <a:spcBef>
                <a:spcPts val="0"/>
              </a:spcBef>
              <a:buFont typeface="Wingdings" panose="05000000000000000000" pitchFamily="2" charset="2"/>
              <a:buChar char="§"/>
            </a:pPr>
            <a:r>
              <a:rPr lang="pl-PL" sz="6400" b="1" dirty="0"/>
              <a:t>do wyłącznej właściwości rady gminy należy m.in. wprowadzanie zwolnień przedmiotowych od podatków bądź opłat lokalnych </a:t>
            </a:r>
          </a:p>
          <a:p>
            <a:pPr marL="0" indent="0">
              <a:lnSpc>
                <a:spcPct val="170000"/>
              </a:lnSpc>
              <a:spcBef>
                <a:spcPts val="0"/>
              </a:spcBef>
              <a:buNone/>
            </a:pPr>
            <a:endParaRPr lang="pl-PL" sz="5600" b="1" dirty="0"/>
          </a:p>
          <a:p>
            <a:pPr marL="0" indent="0">
              <a:lnSpc>
                <a:spcPct val="120000"/>
              </a:lnSpc>
              <a:spcBef>
                <a:spcPts val="0"/>
              </a:spcBef>
              <a:buNone/>
            </a:pPr>
            <a:r>
              <a:rPr lang="pl-PL" sz="5600" b="1" dirty="0"/>
              <a:t> </a:t>
            </a:r>
            <a:r>
              <a:rPr lang="pl-PL" sz="5600" b="1" u="sng" dirty="0"/>
              <a:t>zwolnienie od podatku od nieruchomości </a:t>
            </a:r>
          </a:p>
          <a:p>
            <a:pPr marL="0" indent="0">
              <a:lnSpc>
                <a:spcPct val="120000"/>
              </a:lnSpc>
              <a:spcBef>
                <a:spcPts val="0"/>
              </a:spcBef>
              <a:buNone/>
            </a:pPr>
            <a:r>
              <a:rPr lang="pl-PL" sz="5600" dirty="0"/>
              <a:t>a</a:t>
            </a:r>
            <a:r>
              <a:rPr lang="pl-PL" sz="5600" b="0" i="0" dirty="0">
                <a:effectLst/>
              </a:rPr>
              <a:t>rt. 7 ust. 3. </a:t>
            </a:r>
            <a:r>
              <a:rPr lang="pl-PL" sz="5600" b="0" i="0" dirty="0" err="1">
                <a:effectLst/>
              </a:rPr>
              <a:t>u.p.o.l</a:t>
            </a:r>
            <a:r>
              <a:rPr lang="pl-PL" sz="5600" b="0" i="0" dirty="0">
                <a:effectLst/>
              </a:rPr>
              <a:t>. </a:t>
            </a:r>
            <a:r>
              <a:rPr lang="pl-PL" sz="5600" b="0" i="0" dirty="0">
                <a:solidFill>
                  <a:srgbClr val="FF0000"/>
                </a:solidFill>
                <a:effectLst/>
              </a:rPr>
              <a:t>Rada gminy, w drodze uchwały, może wprowadzić inne zwolnienia </a:t>
            </a:r>
            <a:r>
              <a:rPr lang="pl-PL" sz="5600" b="1" i="0" dirty="0">
                <a:solidFill>
                  <a:srgbClr val="FF0000"/>
                </a:solidFill>
                <a:effectLst/>
              </a:rPr>
              <a:t>przedmiotowe</a:t>
            </a:r>
            <a:r>
              <a:rPr lang="pl-PL" sz="5600" b="0" i="0" dirty="0">
                <a:solidFill>
                  <a:srgbClr val="FF0000"/>
                </a:solidFill>
                <a:effectLst/>
              </a:rPr>
              <a:t> </a:t>
            </a:r>
            <a:r>
              <a:rPr lang="pl-PL" sz="5600" b="0" i="0" dirty="0">
                <a:effectLst/>
              </a:rPr>
              <a:t>niż określone w ust. 1 oraz w </a:t>
            </a:r>
            <a:r>
              <a:rPr lang="pl-PL" sz="5600" b="0" i="0" strike="noStrike" dirty="0">
                <a:effectLst/>
                <a:hlinkClick r:id="rId2">
                  <a:extLst>
                    <a:ext uri="{A12FA001-AC4F-418D-AE19-62706E023703}">
                      <ahyp:hlinkClr xmlns:ahyp="http://schemas.microsoft.com/office/drawing/2018/hyperlinkcolor" val="tx"/>
                    </a:ext>
                  </a:extLst>
                </a:hlinkClick>
              </a:rPr>
              <a:t>art. 10 ust. 1</a:t>
            </a:r>
            <a:r>
              <a:rPr lang="pl-PL" sz="5600" b="0" i="0" dirty="0">
                <a:effectLst/>
              </a:rPr>
              <a:t> ustawy z dnia 2   października 2003 r. o zmianie ustawy o specjalnych strefach ekonomicznych i niektórych ustaw.</a:t>
            </a:r>
          </a:p>
          <a:p>
            <a:pPr marL="0" indent="0">
              <a:lnSpc>
                <a:spcPct val="120000"/>
              </a:lnSpc>
              <a:spcBef>
                <a:spcPts val="0"/>
              </a:spcBef>
              <a:buNone/>
            </a:pPr>
            <a:endParaRPr lang="pl-PL" sz="5600" b="0" i="0" dirty="0">
              <a:effectLst/>
            </a:endParaRPr>
          </a:p>
          <a:p>
            <a:pPr marL="0" indent="0">
              <a:lnSpc>
                <a:spcPct val="120000"/>
              </a:lnSpc>
              <a:spcBef>
                <a:spcPts val="0"/>
              </a:spcBef>
              <a:buNone/>
            </a:pPr>
            <a:r>
              <a:rPr lang="pl-PL" sz="5600" b="1" u="sng" dirty="0"/>
              <a:t>z</a:t>
            </a:r>
            <a:r>
              <a:rPr lang="pl-PL" sz="5600" b="1" i="0" u="sng" dirty="0">
                <a:effectLst/>
              </a:rPr>
              <a:t>wolnienie od podatku od środków transportowych</a:t>
            </a:r>
            <a:br>
              <a:rPr lang="pl-PL" sz="5600" dirty="0"/>
            </a:br>
            <a:r>
              <a:rPr lang="pl-PL" sz="5600" dirty="0"/>
              <a:t>art. 12 ust. </a:t>
            </a:r>
            <a:r>
              <a:rPr lang="pl-PL" sz="5600" b="0" i="0" dirty="0">
                <a:effectLst/>
              </a:rPr>
              <a:t>4. </a:t>
            </a:r>
            <a:r>
              <a:rPr lang="pl-PL" sz="5600" b="0" i="0" dirty="0" err="1">
                <a:effectLst/>
              </a:rPr>
              <a:t>u.p.o.l</a:t>
            </a:r>
            <a:r>
              <a:rPr lang="pl-PL" sz="5600" b="0" i="0" dirty="0">
                <a:effectLst/>
              </a:rPr>
              <a:t>. </a:t>
            </a:r>
            <a:r>
              <a:rPr lang="pl-PL" sz="5600" b="0" i="0" dirty="0">
                <a:solidFill>
                  <a:srgbClr val="FF0000"/>
                </a:solidFill>
                <a:effectLst/>
              </a:rPr>
              <a:t>Rada gminy może wprowadzić inne zwolnienia </a:t>
            </a:r>
            <a:r>
              <a:rPr lang="pl-PL" sz="5600" b="1" i="0" dirty="0">
                <a:solidFill>
                  <a:srgbClr val="FF0000"/>
                </a:solidFill>
                <a:effectLst/>
              </a:rPr>
              <a:t>przedmiotowe</a:t>
            </a:r>
            <a:r>
              <a:rPr lang="pl-PL" sz="5600" b="0" i="0" dirty="0">
                <a:solidFill>
                  <a:srgbClr val="FF0000"/>
                </a:solidFill>
                <a:effectLst/>
              </a:rPr>
              <a:t> </a:t>
            </a:r>
            <a:r>
              <a:rPr lang="pl-PL" sz="5600" b="0" i="0" dirty="0">
                <a:effectLst/>
              </a:rPr>
              <a:t>niż określone w ust. 1, z wyjątkiem zwolnień dotyczących pojazdów, o których mowa w </a:t>
            </a:r>
            <a:r>
              <a:rPr lang="pl-PL" sz="5600" b="0" i="0" strike="noStrike" dirty="0">
                <a:effectLst/>
                <a:hlinkClick r:id="rId3">
                  <a:extLst>
                    <a:ext uri="{A12FA001-AC4F-418D-AE19-62706E023703}">
                      <ahyp:hlinkClr xmlns:ahyp="http://schemas.microsoft.com/office/drawing/2018/hyperlinkcolor" val="tx"/>
                    </a:ext>
                  </a:extLst>
                </a:hlinkClick>
              </a:rPr>
              <a:t>art. 8 pkt 2, 4 i 6</a:t>
            </a:r>
            <a:r>
              <a:rPr lang="pl-PL" sz="5600" b="0" i="0" dirty="0">
                <a:effectLst/>
              </a:rPr>
              <a:t>.</a:t>
            </a:r>
          </a:p>
          <a:p>
            <a:pPr marL="0" indent="0">
              <a:lnSpc>
                <a:spcPct val="120000"/>
              </a:lnSpc>
              <a:spcBef>
                <a:spcPts val="0"/>
              </a:spcBef>
              <a:buNone/>
            </a:pPr>
            <a:endParaRPr lang="pl-PL" sz="5600" b="0" i="0" dirty="0">
              <a:effectLst/>
            </a:endParaRPr>
          </a:p>
          <a:p>
            <a:pPr marL="0" indent="0">
              <a:lnSpc>
                <a:spcPct val="120000"/>
              </a:lnSpc>
              <a:spcBef>
                <a:spcPts val="0"/>
              </a:spcBef>
              <a:buNone/>
            </a:pPr>
            <a:r>
              <a:rPr lang="pl-PL" sz="5600" b="1" u="sng" dirty="0"/>
              <a:t>zwolnienia od opłat lokalnych</a:t>
            </a:r>
          </a:p>
          <a:p>
            <a:pPr marL="0" indent="0">
              <a:lnSpc>
                <a:spcPct val="120000"/>
              </a:lnSpc>
              <a:spcBef>
                <a:spcPts val="0"/>
              </a:spcBef>
              <a:buNone/>
            </a:pPr>
            <a:r>
              <a:rPr lang="pl-PL" sz="5600" dirty="0"/>
              <a:t>a</a:t>
            </a:r>
            <a:r>
              <a:rPr lang="pl-PL" sz="5600" b="0" i="0" dirty="0">
                <a:effectLst/>
              </a:rPr>
              <a:t>rt. 19 pkt 3 </a:t>
            </a:r>
            <a:r>
              <a:rPr lang="pl-PL" sz="5600" b="0" i="0" dirty="0" err="1">
                <a:effectLst/>
              </a:rPr>
              <a:t>u.p.o.l</a:t>
            </a:r>
            <a:r>
              <a:rPr lang="pl-PL" sz="5600" b="0" i="0" dirty="0">
                <a:effectLst/>
              </a:rPr>
              <a:t>. </a:t>
            </a:r>
            <a:r>
              <a:rPr lang="pl-PL" sz="5600" b="0" i="0" dirty="0">
                <a:solidFill>
                  <a:srgbClr val="FF0000"/>
                </a:solidFill>
                <a:effectLst/>
              </a:rPr>
              <a:t>Rada gminy, w drodze uchwały może wprowadzać inne niż wymienione w ustawie zwolnienia </a:t>
            </a:r>
            <a:r>
              <a:rPr lang="pl-PL" sz="5600" b="1" i="0" dirty="0">
                <a:solidFill>
                  <a:srgbClr val="FF0000"/>
                </a:solidFill>
                <a:effectLst/>
              </a:rPr>
              <a:t>przedmiotowe</a:t>
            </a:r>
            <a:r>
              <a:rPr lang="pl-PL" sz="5600" b="0" i="0" dirty="0">
                <a:solidFill>
                  <a:srgbClr val="FF0000"/>
                </a:solidFill>
                <a:effectLst/>
              </a:rPr>
              <a:t> od opłat lokalnych.</a:t>
            </a:r>
          </a:p>
          <a:p>
            <a:pPr marL="0" indent="0">
              <a:lnSpc>
                <a:spcPct val="120000"/>
              </a:lnSpc>
              <a:spcBef>
                <a:spcPts val="0"/>
              </a:spcBef>
              <a:buNone/>
            </a:pPr>
            <a:endParaRPr lang="pl-PL" sz="5600" b="0" i="0" dirty="0">
              <a:solidFill>
                <a:srgbClr val="FF0000"/>
              </a:solidFill>
              <a:effectLst/>
            </a:endParaRPr>
          </a:p>
          <a:p>
            <a:pPr marL="0" indent="0">
              <a:lnSpc>
                <a:spcPct val="120000"/>
              </a:lnSpc>
              <a:spcBef>
                <a:spcPts val="0"/>
              </a:spcBef>
              <a:buNone/>
            </a:pPr>
            <a:r>
              <a:rPr lang="pl-PL" sz="5600" b="1" u="sng" dirty="0"/>
              <a:t>zwolnienie od podatku rolnego</a:t>
            </a:r>
          </a:p>
          <a:p>
            <a:pPr marL="0" indent="0">
              <a:lnSpc>
                <a:spcPct val="120000"/>
              </a:lnSpc>
              <a:spcBef>
                <a:spcPts val="0"/>
              </a:spcBef>
              <a:buNone/>
            </a:pPr>
            <a:r>
              <a:rPr lang="pl-PL" sz="5600" b="0" i="0" dirty="0">
                <a:solidFill>
                  <a:srgbClr val="333333"/>
                </a:solidFill>
                <a:effectLst/>
              </a:rPr>
              <a:t>art. 13e </a:t>
            </a:r>
            <a:r>
              <a:rPr lang="pl-PL" sz="5600" b="0" i="0" dirty="0" err="1">
                <a:solidFill>
                  <a:srgbClr val="333333"/>
                </a:solidFill>
                <a:effectLst/>
              </a:rPr>
              <a:t>u.p.r</a:t>
            </a:r>
            <a:r>
              <a:rPr lang="pl-PL" sz="5600" b="0" i="0" dirty="0">
                <a:solidFill>
                  <a:srgbClr val="333333"/>
                </a:solidFill>
                <a:effectLst/>
              </a:rPr>
              <a:t>. </a:t>
            </a:r>
            <a:r>
              <a:rPr lang="pl-PL" sz="5600" b="0" i="0" dirty="0">
                <a:solidFill>
                  <a:srgbClr val="FF0000"/>
                </a:solidFill>
                <a:effectLst/>
              </a:rPr>
              <a:t>Rada gminy, w drodze uchwały, może wprowadzić inne zwolnienia </a:t>
            </a:r>
            <a:r>
              <a:rPr lang="pl-PL" sz="5600" b="0" i="0" dirty="0">
                <a:solidFill>
                  <a:srgbClr val="333333"/>
                </a:solidFill>
                <a:effectLst/>
              </a:rPr>
              <a:t>i ulgi </a:t>
            </a:r>
            <a:r>
              <a:rPr lang="pl-PL" sz="5600" b="1" i="0" dirty="0">
                <a:solidFill>
                  <a:srgbClr val="FF0000"/>
                </a:solidFill>
                <a:effectLst/>
              </a:rPr>
              <a:t>przedmiotowe</a:t>
            </a:r>
            <a:r>
              <a:rPr lang="pl-PL" sz="5600" b="0" i="0" dirty="0">
                <a:solidFill>
                  <a:srgbClr val="333333"/>
                </a:solidFill>
                <a:effectLst/>
              </a:rPr>
              <a:t> niż określone w ustawie, z uwzględnieniem przepisów </a:t>
            </a:r>
            <a:r>
              <a:rPr lang="pl-PL" sz="5600" b="0" i="0" dirty="0">
                <a:effectLst/>
              </a:rPr>
              <a:t>dotyczących </a:t>
            </a:r>
            <a:r>
              <a:rPr lang="pl-PL" sz="5600" b="0" i="0" u="none" strike="noStrike" dirty="0">
                <a:effectLst/>
                <a:hlinkClick r:id="rId4">
                  <a:extLst>
                    <a:ext uri="{A12FA001-AC4F-418D-AE19-62706E023703}">
                      <ahyp:hlinkClr xmlns:ahyp="http://schemas.microsoft.com/office/drawing/2018/hyperlinkcolor" val="tx"/>
                    </a:ext>
                  </a:extLst>
                </a:hlinkClick>
              </a:rPr>
              <a:t>pomocy publicznej</a:t>
            </a:r>
            <a:r>
              <a:rPr lang="pl-PL" sz="5600" b="0" i="0" dirty="0">
                <a:effectLst/>
              </a:rPr>
              <a:t>.</a:t>
            </a:r>
          </a:p>
          <a:p>
            <a:pPr marL="0" indent="0">
              <a:lnSpc>
                <a:spcPct val="120000"/>
              </a:lnSpc>
              <a:spcBef>
                <a:spcPts val="0"/>
              </a:spcBef>
              <a:buNone/>
            </a:pPr>
            <a:endParaRPr lang="pl-PL" sz="5600" dirty="0"/>
          </a:p>
          <a:p>
            <a:pPr marL="0" indent="0">
              <a:lnSpc>
                <a:spcPct val="120000"/>
              </a:lnSpc>
              <a:spcBef>
                <a:spcPts val="0"/>
              </a:spcBef>
              <a:buNone/>
            </a:pPr>
            <a:r>
              <a:rPr lang="pl-PL" sz="5600" b="1" u="sng" dirty="0"/>
              <a:t>zwolnienie od podatku leśnego</a:t>
            </a:r>
          </a:p>
          <a:p>
            <a:pPr marL="0" indent="0">
              <a:lnSpc>
                <a:spcPct val="120000"/>
              </a:lnSpc>
              <a:spcBef>
                <a:spcPts val="0"/>
              </a:spcBef>
              <a:buNone/>
            </a:pPr>
            <a:r>
              <a:rPr lang="pl-PL" sz="5600" dirty="0"/>
              <a:t>art. 7 ust. </a:t>
            </a:r>
            <a:r>
              <a:rPr lang="pl-PL" sz="5600" b="0" i="0" dirty="0">
                <a:solidFill>
                  <a:srgbClr val="333333"/>
                </a:solidFill>
                <a:effectLst/>
              </a:rPr>
              <a:t>3. </a:t>
            </a:r>
            <a:r>
              <a:rPr lang="pl-PL" sz="5600" b="0" i="0" dirty="0" err="1">
                <a:solidFill>
                  <a:srgbClr val="333333"/>
                </a:solidFill>
                <a:effectLst/>
              </a:rPr>
              <a:t>u.p.l</a:t>
            </a:r>
            <a:r>
              <a:rPr lang="pl-PL" sz="5600" b="0" i="0" dirty="0">
                <a:solidFill>
                  <a:srgbClr val="333333"/>
                </a:solidFill>
                <a:effectLst/>
              </a:rPr>
              <a:t>. </a:t>
            </a:r>
            <a:r>
              <a:rPr lang="pl-PL" sz="5600" b="0" i="0" dirty="0">
                <a:solidFill>
                  <a:srgbClr val="FF0000"/>
                </a:solidFill>
                <a:effectLst/>
              </a:rPr>
              <a:t>Rada gminy, w drodze uchwały, może wprowadzić inne zwolnienia </a:t>
            </a:r>
            <a:r>
              <a:rPr lang="pl-PL" sz="5600" b="1" i="0" dirty="0">
                <a:solidFill>
                  <a:srgbClr val="FF0000"/>
                </a:solidFill>
                <a:effectLst/>
              </a:rPr>
              <a:t>przedmiotowe</a:t>
            </a:r>
            <a:r>
              <a:rPr lang="pl-PL" sz="5600" b="0" i="0" dirty="0">
                <a:solidFill>
                  <a:srgbClr val="FF0000"/>
                </a:solidFill>
                <a:effectLst/>
              </a:rPr>
              <a:t> </a:t>
            </a:r>
            <a:r>
              <a:rPr lang="pl-PL" sz="5600" b="0" i="0" dirty="0">
                <a:solidFill>
                  <a:srgbClr val="333333"/>
                </a:solidFill>
                <a:effectLst/>
              </a:rPr>
              <a:t>niż określone w ust. 1, z uwzględnieniem przepisów dotyczących pomocy publicznej.</a:t>
            </a:r>
            <a:endParaRPr lang="pl-PL" sz="5600" b="1" dirty="0"/>
          </a:p>
          <a:p>
            <a:pPr marL="0" indent="0">
              <a:buNone/>
            </a:pPr>
            <a:endParaRPr lang="pl-PL" sz="2000" dirty="0"/>
          </a:p>
          <a:p>
            <a:pPr>
              <a:buFont typeface="Wingdings" panose="05000000000000000000" pitchFamily="2" charset="2"/>
              <a:buChar char="§"/>
            </a:pPr>
            <a:endParaRPr lang="pl-PL" sz="2000" dirty="0"/>
          </a:p>
          <a:p>
            <a:pPr marL="0" indent="0">
              <a:buNone/>
            </a:pPr>
            <a:r>
              <a:rPr lang="pl-PL" sz="2400" dirty="0"/>
              <a:t> </a:t>
            </a:r>
          </a:p>
        </p:txBody>
      </p:sp>
    </p:spTree>
    <p:extLst>
      <p:ext uri="{BB962C8B-B14F-4D97-AF65-F5344CB8AC3E}">
        <p14:creationId xmlns:p14="http://schemas.microsoft.com/office/powerpoint/2010/main" val="179429700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0CCD7272-B3DA-45F3-2F37-2125A4B750DC}"/>
              </a:ext>
            </a:extLst>
          </p:cNvPr>
          <p:cNvSpPr>
            <a:spLocks noGrp="1"/>
          </p:cNvSpPr>
          <p:nvPr>
            <p:ph type="title"/>
          </p:nvPr>
        </p:nvSpPr>
        <p:spPr/>
        <p:txBody>
          <a:bodyPr>
            <a:normAutofit/>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solidFill>
                <a:srgbClr val="C00000"/>
              </a:solidFill>
            </a:endParaRPr>
          </a:p>
        </p:txBody>
      </p:sp>
      <p:sp>
        <p:nvSpPr>
          <p:cNvPr id="3" name="Symbol zastępczy zawartości 2">
            <a:extLst>
              <a:ext uri="{FF2B5EF4-FFF2-40B4-BE49-F238E27FC236}">
                <a16:creationId xmlns:a16="http://schemas.microsoft.com/office/drawing/2014/main" id="{BFBB0C67-4D31-1A57-942F-4263E85A2A00}"/>
              </a:ext>
            </a:extLst>
          </p:cNvPr>
          <p:cNvSpPr>
            <a:spLocks noGrp="1"/>
          </p:cNvSpPr>
          <p:nvPr>
            <p:ph idx="1"/>
          </p:nvPr>
        </p:nvSpPr>
        <p:spPr/>
        <p:txBody>
          <a:bodyPr>
            <a:normAutofit/>
          </a:bodyPr>
          <a:lstStyle/>
          <a:p>
            <a:pPr marL="0" indent="0" algn="just">
              <a:buNone/>
            </a:pPr>
            <a:r>
              <a:rPr lang="pl-PL" sz="2000" b="1" dirty="0"/>
              <a:t>Rada gminy</a:t>
            </a:r>
          </a:p>
          <a:p>
            <a:pPr algn="just">
              <a:lnSpc>
                <a:spcPct val="170000"/>
              </a:lnSpc>
              <a:spcBef>
                <a:spcPts val="0"/>
              </a:spcBef>
              <a:buFont typeface="Wingdings" panose="05000000000000000000" pitchFamily="2" charset="2"/>
              <a:buChar char="§"/>
            </a:pPr>
            <a:r>
              <a:rPr lang="pl-PL" sz="2000" b="1" dirty="0"/>
              <a:t>uchwała rady gminy w sprawie zwolnienia od podatku bądź zwolnienia od opłaty lokalnej  stanowi akt prawa miejscowego</a:t>
            </a:r>
          </a:p>
          <a:p>
            <a:pPr marL="0" indent="0" algn="just">
              <a:lnSpc>
                <a:spcPct val="170000"/>
              </a:lnSpc>
              <a:spcBef>
                <a:spcPts val="0"/>
              </a:spcBef>
              <a:buNone/>
            </a:pPr>
            <a:endParaRPr lang="pl-PL" sz="2000" b="1" dirty="0"/>
          </a:p>
          <a:p>
            <a:pPr algn="just">
              <a:lnSpc>
                <a:spcPct val="170000"/>
              </a:lnSpc>
              <a:spcBef>
                <a:spcPts val="0"/>
              </a:spcBef>
              <a:buFont typeface="Wingdings" panose="05000000000000000000" pitchFamily="2" charset="2"/>
              <a:buChar char="§"/>
            </a:pPr>
            <a:r>
              <a:rPr lang="pl-PL" sz="2000" b="1" dirty="0"/>
              <a:t>zasady i tryb ogłaszania aktów prawa miejscowego określa ustawa z 20 lipca 2000 o ogłaszaniu aktów normatywnych i niektórych innych aktów prawnych </a:t>
            </a:r>
            <a:r>
              <a:rPr lang="pl-PL" sz="2000" dirty="0"/>
              <a:t>(art. 42 </a:t>
            </a:r>
            <a:r>
              <a:rPr lang="pl-PL" sz="2000" dirty="0" err="1"/>
              <a:t>u.s.g</a:t>
            </a:r>
            <a:r>
              <a:rPr lang="pl-PL" sz="2000" dirty="0"/>
              <a:t>.)</a:t>
            </a:r>
          </a:p>
          <a:p>
            <a:pPr marL="0" indent="0">
              <a:buNone/>
            </a:pPr>
            <a:endParaRPr lang="pl-PL" sz="2000" dirty="0"/>
          </a:p>
        </p:txBody>
      </p:sp>
    </p:spTree>
    <p:extLst>
      <p:ext uri="{BB962C8B-B14F-4D97-AF65-F5344CB8AC3E}">
        <p14:creationId xmlns:p14="http://schemas.microsoft.com/office/powerpoint/2010/main" val="66870445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B961C13B-7BC9-DA8D-BA0F-A0ED55AFD00E}"/>
              </a:ext>
            </a:extLst>
          </p:cNvPr>
          <p:cNvSpPr>
            <a:spLocks noGrp="1"/>
          </p:cNvSpPr>
          <p:nvPr>
            <p:ph type="title"/>
          </p:nvPr>
        </p:nvSpPr>
        <p:spPr/>
        <p:txBody>
          <a:bodyPr>
            <a:normAutofit/>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solidFill>
                <a:srgbClr val="C00000"/>
              </a:solidFill>
            </a:endParaRPr>
          </a:p>
        </p:txBody>
      </p:sp>
      <p:sp>
        <p:nvSpPr>
          <p:cNvPr id="3" name="Symbol zastępczy zawartości 2">
            <a:extLst>
              <a:ext uri="{FF2B5EF4-FFF2-40B4-BE49-F238E27FC236}">
                <a16:creationId xmlns:a16="http://schemas.microsoft.com/office/drawing/2014/main" id="{8D4B23A3-19C2-7E98-0358-2C83424A52C8}"/>
              </a:ext>
            </a:extLst>
          </p:cNvPr>
          <p:cNvSpPr>
            <a:spLocks noGrp="1"/>
          </p:cNvSpPr>
          <p:nvPr>
            <p:ph idx="1"/>
          </p:nvPr>
        </p:nvSpPr>
        <p:spPr>
          <a:xfrm>
            <a:off x="838200" y="1825625"/>
            <a:ext cx="10515600" cy="4113536"/>
          </a:xfrm>
        </p:spPr>
        <p:txBody>
          <a:bodyPr>
            <a:normAutofit/>
          </a:bodyPr>
          <a:lstStyle/>
          <a:p>
            <a:pPr marL="0" indent="0" algn="just">
              <a:lnSpc>
                <a:spcPct val="120000"/>
              </a:lnSpc>
              <a:spcBef>
                <a:spcPts val="0"/>
              </a:spcBef>
              <a:buNone/>
            </a:pPr>
            <a:r>
              <a:rPr lang="pl-PL" sz="2400" b="1" dirty="0"/>
              <a:t>Regionalne Izby Obrachunkowe (dalej: RIO) </a:t>
            </a:r>
            <a:r>
              <a:rPr lang="pl-PL" sz="1600" dirty="0"/>
              <a:t>są państwowymi organami nadzoru i kontroli gospodarki finansowej</a:t>
            </a:r>
            <a:r>
              <a:rPr lang="pl-PL" sz="1600" dirty="0">
                <a:solidFill>
                  <a:srgbClr val="333333"/>
                </a:solidFill>
              </a:rPr>
              <a:t> jednostek wymienionych w art. 2</a:t>
            </a:r>
            <a:r>
              <a:rPr lang="pl-PL" sz="1600" b="0" i="0" dirty="0">
                <a:solidFill>
                  <a:srgbClr val="333333"/>
                </a:solidFill>
                <a:effectLst/>
              </a:rPr>
              <a:t> u</a:t>
            </a:r>
            <a:r>
              <a:rPr lang="pl-PL" sz="1600" dirty="0">
                <a:solidFill>
                  <a:srgbClr val="333333"/>
                </a:solidFill>
              </a:rPr>
              <a:t>stawy z dnia 7 października 1992 r. o regionalnych izbach obrachunkowych (dalej: </a:t>
            </a:r>
            <a:r>
              <a:rPr lang="pl-PL" sz="1600" dirty="0" err="1">
                <a:solidFill>
                  <a:srgbClr val="333333"/>
                </a:solidFill>
              </a:rPr>
              <a:t>u.r.i.o</a:t>
            </a:r>
            <a:r>
              <a:rPr lang="pl-PL" sz="1600" dirty="0">
                <a:solidFill>
                  <a:srgbClr val="333333"/>
                </a:solidFill>
              </a:rPr>
              <a:t>.).</a:t>
            </a:r>
          </a:p>
          <a:p>
            <a:pPr marL="0" indent="0" algn="just">
              <a:lnSpc>
                <a:spcPct val="120000"/>
              </a:lnSpc>
              <a:spcBef>
                <a:spcPts val="0"/>
              </a:spcBef>
              <a:buNone/>
            </a:pPr>
            <a:endParaRPr lang="pl-PL" sz="1600" dirty="0">
              <a:solidFill>
                <a:srgbClr val="333333"/>
              </a:solidFill>
            </a:endParaRPr>
          </a:p>
          <a:p>
            <a:pPr algn="just">
              <a:lnSpc>
                <a:spcPct val="100000"/>
              </a:lnSpc>
              <a:spcBef>
                <a:spcPts val="0"/>
              </a:spcBef>
              <a:buFont typeface="Wingdings" panose="05000000000000000000" pitchFamily="2" charset="2"/>
              <a:buChar char="§"/>
            </a:pPr>
            <a:r>
              <a:rPr lang="pl-PL" sz="1800" b="1" dirty="0">
                <a:solidFill>
                  <a:srgbClr val="333333"/>
                </a:solidFill>
              </a:rPr>
              <a:t>właściwość rzeczowa RIO </a:t>
            </a:r>
            <a:endParaRPr lang="pl-PL" sz="1800" dirty="0">
              <a:solidFill>
                <a:srgbClr val="333333"/>
              </a:solidFill>
            </a:endParaRPr>
          </a:p>
          <a:p>
            <a:pPr marL="0" indent="0" algn="just">
              <a:lnSpc>
                <a:spcPct val="100000"/>
              </a:lnSpc>
              <a:spcBef>
                <a:spcPts val="0"/>
              </a:spcBef>
              <a:buNone/>
            </a:pPr>
            <a:r>
              <a:rPr lang="pl-PL" sz="1600" dirty="0">
                <a:solidFill>
                  <a:srgbClr val="333333"/>
                </a:solidFill>
              </a:rPr>
              <a:t>W zakresie działalności nadzorczej właściwość rzeczowa RIO obejmuje </a:t>
            </a:r>
            <a:r>
              <a:rPr lang="pl-PL" sz="1600" b="1" dirty="0">
                <a:solidFill>
                  <a:srgbClr val="FF0000"/>
                </a:solidFill>
              </a:rPr>
              <a:t>m.in. uchwały podejmowane przez jednostki samorządu terytorialnego w sprawach podatków i opłat lokalnych, do których mają zastosowanie przepisy ustawy – Ordynacja podatkowa </a:t>
            </a:r>
            <a:r>
              <a:rPr lang="pl-PL" sz="1600" dirty="0"/>
              <a:t>(art. 11 ust. 1 pkt 5 </a:t>
            </a:r>
            <a:r>
              <a:rPr lang="pl-PL" sz="1600" dirty="0" err="1"/>
              <a:t>u.r.i.o</a:t>
            </a:r>
            <a:r>
              <a:rPr lang="pl-PL" sz="1600" dirty="0"/>
              <a:t>.)</a:t>
            </a:r>
          </a:p>
          <a:p>
            <a:pPr marL="0" indent="0" algn="just">
              <a:lnSpc>
                <a:spcPct val="120000"/>
              </a:lnSpc>
              <a:spcBef>
                <a:spcPts val="0"/>
              </a:spcBef>
              <a:buNone/>
            </a:pPr>
            <a:r>
              <a:rPr lang="pl-PL" sz="1600" b="0" i="0" dirty="0">
                <a:solidFill>
                  <a:srgbClr val="333333"/>
                </a:solidFill>
                <a:effectLst/>
              </a:rPr>
              <a:t> </a:t>
            </a:r>
          </a:p>
          <a:p>
            <a:pPr algn="just">
              <a:lnSpc>
                <a:spcPct val="100000"/>
              </a:lnSpc>
              <a:spcBef>
                <a:spcPts val="0"/>
              </a:spcBef>
              <a:buFont typeface="Wingdings" panose="05000000000000000000" pitchFamily="2" charset="2"/>
              <a:buChar char="§"/>
            </a:pPr>
            <a:r>
              <a:rPr lang="pl-PL" sz="1800" b="1" dirty="0"/>
              <a:t>kryterium sprawowania nadzoru przez RIO</a:t>
            </a:r>
            <a:endParaRPr lang="pl-PL" sz="1800" dirty="0">
              <a:solidFill>
                <a:srgbClr val="333333"/>
              </a:solidFill>
            </a:endParaRPr>
          </a:p>
          <a:p>
            <a:pPr marL="0" indent="0" algn="just">
              <a:lnSpc>
                <a:spcPct val="100000"/>
              </a:lnSpc>
              <a:spcBef>
                <a:spcPts val="0"/>
              </a:spcBef>
              <a:buNone/>
            </a:pPr>
            <a:r>
              <a:rPr lang="pl-PL" sz="1600" dirty="0"/>
              <a:t>Nadzór nad działalnością jednostek samorządu terytorialnego sprawowany na podstawie </a:t>
            </a:r>
            <a:r>
              <a:rPr lang="pl-PL" sz="1600" b="1" dirty="0">
                <a:solidFill>
                  <a:srgbClr val="FF0000"/>
                </a:solidFill>
              </a:rPr>
              <a:t>kryterium zgodności z prawem </a:t>
            </a:r>
            <a:r>
              <a:rPr lang="pl-PL" sz="1600" dirty="0"/>
              <a:t>(art. 85 </a:t>
            </a:r>
            <a:r>
              <a:rPr lang="pl-PL" sz="1600" dirty="0" err="1"/>
              <a:t>u.s.g</a:t>
            </a:r>
            <a:r>
              <a:rPr lang="pl-PL" sz="1600" dirty="0"/>
              <a:t>.)</a:t>
            </a:r>
          </a:p>
          <a:p>
            <a:pPr>
              <a:buFont typeface="Wingdings" panose="05000000000000000000" pitchFamily="2" charset="2"/>
              <a:buChar char="§"/>
            </a:pPr>
            <a:endParaRPr lang="pl-PL" sz="2000" dirty="0"/>
          </a:p>
        </p:txBody>
      </p:sp>
    </p:spTree>
    <p:extLst>
      <p:ext uri="{BB962C8B-B14F-4D97-AF65-F5344CB8AC3E}">
        <p14:creationId xmlns:p14="http://schemas.microsoft.com/office/powerpoint/2010/main" val="23281754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E3310E0-55B0-E762-B84A-267AD585023E}"/>
              </a:ext>
            </a:extLst>
          </p:cNvPr>
          <p:cNvSpPr>
            <a:spLocks noGrp="1"/>
          </p:cNvSpPr>
          <p:nvPr>
            <p:ph type="title"/>
          </p:nvPr>
        </p:nvSpPr>
        <p:spPr>
          <a:xfrm>
            <a:off x="838200" y="365126"/>
            <a:ext cx="10515600" cy="886626"/>
          </a:xfrm>
        </p:spPr>
        <p:txBody>
          <a:bodyPr>
            <a:normAutofit fontScale="90000"/>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solidFill>
                <a:srgbClr val="C00000"/>
              </a:solidFill>
            </a:endParaRPr>
          </a:p>
        </p:txBody>
      </p:sp>
      <p:sp>
        <p:nvSpPr>
          <p:cNvPr id="3" name="Symbol zastępczy zawartości 2">
            <a:extLst>
              <a:ext uri="{FF2B5EF4-FFF2-40B4-BE49-F238E27FC236}">
                <a16:creationId xmlns:a16="http://schemas.microsoft.com/office/drawing/2014/main" id="{359D31F9-B580-B7B9-3C23-7443B503BF43}"/>
              </a:ext>
            </a:extLst>
          </p:cNvPr>
          <p:cNvSpPr>
            <a:spLocks noGrp="1"/>
          </p:cNvSpPr>
          <p:nvPr>
            <p:ph idx="1"/>
          </p:nvPr>
        </p:nvSpPr>
        <p:spPr>
          <a:xfrm>
            <a:off x="838200" y="1251752"/>
            <a:ext cx="10515600" cy="5241122"/>
          </a:xfrm>
        </p:spPr>
        <p:txBody>
          <a:bodyPr>
            <a:normAutofit fontScale="25000" lnSpcReduction="20000"/>
          </a:bodyPr>
          <a:lstStyle/>
          <a:p>
            <a:pPr marL="0" indent="0">
              <a:lnSpc>
                <a:spcPct val="100000"/>
              </a:lnSpc>
              <a:spcBef>
                <a:spcPts val="0"/>
              </a:spcBef>
              <a:buNone/>
            </a:pPr>
            <a:r>
              <a:rPr lang="pl-PL" sz="8000" b="1" dirty="0"/>
              <a:t>Regionalne Izby Obrachunkowe</a:t>
            </a:r>
          </a:p>
          <a:p>
            <a:pPr marL="0" indent="0">
              <a:lnSpc>
                <a:spcPct val="100000"/>
              </a:lnSpc>
              <a:spcBef>
                <a:spcPts val="0"/>
              </a:spcBef>
              <a:buNone/>
            </a:pPr>
            <a:endParaRPr lang="pl-PL" sz="8000" b="1" dirty="0"/>
          </a:p>
          <a:p>
            <a:pPr marL="0" indent="0">
              <a:lnSpc>
                <a:spcPct val="100000"/>
              </a:lnSpc>
              <a:spcBef>
                <a:spcPts val="0"/>
              </a:spcBef>
              <a:buNone/>
            </a:pPr>
            <a:endParaRPr lang="pl-PL" sz="2400" b="1" dirty="0"/>
          </a:p>
          <a:p>
            <a:pPr>
              <a:lnSpc>
                <a:spcPct val="100000"/>
              </a:lnSpc>
              <a:spcBef>
                <a:spcPts val="0"/>
              </a:spcBef>
              <a:buFont typeface="Wingdings" panose="05000000000000000000" pitchFamily="2" charset="2"/>
              <a:buChar char="§"/>
            </a:pPr>
            <a:r>
              <a:rPr lang="pl-PL" sz="7200" b="1" dirty="0"/>
              <a:t>właściwość kolegium Izby</a:t>
            </a:r>
          </a:p>
          <a:p>
            <a:pPr marL="0" indent="0" algn="just">
              <a:lnSpc>
                <a:spcPct val="170000"/>
              </a:lnSpc>
              <a:spcBef>
                <a:spcPts val="0"/>
              </a:spcBef>
              <a:buNone/>
            </a:pPr>
            <a:r>
              <a:rPr lang="pl-PL" sz="6400" dirty="0"/>
              <a:t>Do wyłącznej właściwości Kolegium Izby należy m.in. </a:t>
            </a:r>
            <a:r>
              <a:rPr lang="pl-PL" sz="6400" b="1" dirty="0">
                <a:solidFill>
                  <a:srgbClr val="FF0000"/>
                </a:solidFill>
              </a:rPr>
              <a:t>orzekanie o nieważności </a:t>
            </a:r>
            <a:r>
              <a:rPr lang="pl-PL" sz="6400" b="1" dirty="0">
                <a:solidFill>
                  <a:srgbClr val="FF0000"/>
                </a:solidFill>
                <a:effectLst/>
                <a:ea typeface="Calibri" panose="020F0502020204030204" pitchFamily="34" charset="0"/>
              </a:rPr>
              <a:t>uchwał</a:t>
            </a:r>
            <a:r>
              <a:rPr lang="pl-PL" sz="6400" dirty="0">
                <a:effectLst/>
                <a:ea typeface="Calibri" panose="020F0502020204030204" pitchFamily="34" charset="0"/>
              </a:rPr>
              <a:t>, w tym uchwał w sprawie zwolnienia od podatków, opłat lokalnych. </a:t>
            </a:r>
          </a:p>
          <a:p>
            <a:pPr marL="0" indent="0">
              <a:buNone/>
            </a:pPr>
            <a:r>
              <a:rPr lang="pl-PL" sz="6400" dirty="0">
                <a:effectLst/>
                <a:ea typeface="Calibri" panose="020F0502020204030204" pitchFamily="34" charset="0"/>
              </a:rPr>
              <a:t> </a:t>
            </a:r>
          </a:p>
          <a:p>
            <a:pPr>
              <a:buFont typeface="Wingdings" panose="05000000000000000000" pitchFamily="2" charset="2"/>
              <a:buChar char="§"/>
            </a:pPr>
            <a:r>
              <a:rPr lang="pl-PL" sz="7200" b="1" dirty="0"/>
              <a:t>rozstrzygnięcia nadzorcze Kolegium  </a:t>
            </a:r>
          </a:p>
          <a:p>
            <a:pPr marL="0" indent="0" algn="just">
              <a:lnSpc>
                <a:spcPct val="170000"/>
              </a:lnSpc>
              <a:spcBef>
                <a:spcPts val="0"/>
              </a:spcBef>
              <a:buNone/>
            </a:pPr>
            <a:r>
              <a:rPr lang="pl-PL" sz="6400" dirty="0">
                <a:ea typeface="Calibri" panose="020F0502020204030204" pitchFamily="34" charset="0"/>
              </a:rPr>
              <a:t>Rozstrzygnięcia nadzorcze Kolegium są podejmowane w formie uchwał.</a:t>
            </a:r>
            <a:endParaRPr lang="pl-PL" sz="6400" b="1" dirty="0"/>
          </a:p>
          <a:p>
            <a:pPr marL="0" indent="0" algn="just">
              <a:lnSpc>
                <a:spcPct val="170000"/>
              </a:lnSpc>
              <a:spcBef>
                <a:spcPts val="0"/>
              </a:spcBef>
              <a:buNone/>
            </a:pPr>
            <a:r>
              <a:rPr lang="pl-PL" sz="6400" dirty="0">
                <a:effectLst/>
                <a:ea typeface="Calibri" panose="020F0502020204030204" pitchFamily="34" charset="0"/>
              </a:rPr>
              <a:t>Uchwała rady gminy w sprawie zwolnienia od podatku (opłaty lokalnej) sprzeczna z prawem jest nieważna. </a:t>
            </a:r>
            <a:r>
              <a:rPr lang="pl-PL" sz="6400" b="1" dirty="0">
                <a:solidFill>
                  <a:srgbClr val="FF0000"/>
                </a:solidFill>
                <a:effectLst/>
                <a:ea typeface="Calibri" panose="020F0502020204030204" pitchFamily="34" charset="0"/>
              </a:rPr>
              <a:t>Organ nadzoru orzeka o nieważności tej uchwały w całości lub w części </a:t>
            </a:r>
            <a:r>
              <a:rPr lang="pl-PL" sz="6400" dirty="0">
                <a:effectLst/>
                <a:ea typeface="Calibri" panose="020F0502020204030204" pitchFamily="34" charset="0"/>
              </a:rPr>
              <a:t>w terminie nie dłuższym niż 30 dni od dnia doręczenia uchwały w trybie określonym przepisami prawa.</a:t>
            </a:r>
          </a:p>
          <a:p>
            <a:pPr marL="0" indent="0" algn="just">
              <a:lnSpc>
                <a:spcPct val="170000"/>
              </a:lnSpc>
              <a:spcBef>
                <a:spcPts val="0"/>
              </a:spcBef>
              <a:buNone/>
            </a:pPr>
            <a:r>
              <a:rPr lang="pl-PL" sz="6400" dirty="0">
                <a:ea typeface="Calibri" panose="020F0502020204030204" pitchFamily="34" charset="0"/>
                <a:cs typeface="Calibri" panose="020F0502020204030204" pitchFamily="34" charset="0"/>
              </a:rPr>
              <a:t>W przypadku </a:t>
            </a:r>
            <a:r>
              <a:rPr lang="pl-PL" sz="6400" dirty="0">
                <a:effectLst/>
                <a:ea typeface="Calibri" panose="020F0502020204030204" pitchFamily="34" charset="0"/>
                <a:cs typeface="Calibri" panose="020F0502020204030204" pitchFamily="34" charset="0"/>
              </a:rPr>
              <a:t>nieistotnego naruszenia prawa organ nadzoru nie stwierdza nieważności uchwały ograniczając się do wskazania, iż </a:t>
            </a:r>
            <a:r>
              <a:rPr lang="pl-PL" sz="6400" b="1" dirty="0">
                <a:solidFill>
                  <a:srgbClr val="FF0000"/>
                </a:solidFill>
                <a:effectLst/>
                <a:ea typeface="Calibri" panose="020F0502020204030204" pitchFamily="34" charset="0"/>
                <a:cs typeface="Calibri" panose="020F0502020204030204" pitchFamily="34" charset="0"/>
              </a:rPr>
              <a:t>uchwałę wydano z naruszeniem prawa. </a:t>
            </a:r>
          </a:p>
          <a:p>
            <a:pPr marL="0" indent="0" algn="just">
              <a:buNone/>
            </a:pPr>
            <a:r>
              <a:rPr lang="pl-PL" sz="4800" dirty="0"/>
              <a:t>Przyjąć przy tym za ukształtowaną linią orzeczniczą NSA należy, iż do rodzajów naruszeń przepisów skutkujących nieważnością uchwały organów jednostek samorządu terytorialnego zaliczyć należy naruszenia: przepisów wyznaczających kompetencje do podejmowania uchwał, podstawy prawnej podejmowania uchwał, przepisów prawa ustrojowego, przepisów prawa materialnego – przez wadliwą ich wykładnię – oraz przepisów regulujących procedurę podejmowania uchwał (np. wyrok NSA z dnia 3 grudnia 1996 r. sygn. akt SA/</a:t>
            </a:r>
            <a:r>
              <a:rPr lang="pl-PL" sz="4800" dirty="0" err="1"/>
              <a:t>Wr</a:t>
            </a:r>
            <a:r>
              <a:rPr lang="pl-PL" sz="4800" dirty="0"/>
              <a:t> 949/96; wyrok NSA z 11 lutego 1998 r. sygn. akt II SA/</a:t>
            </a:r>
            <a:r>
              <a:rPr lang="pl-PL" sz="4800" dirty="0" err="1"/>
              <a:t>Wr</a:t>
            </a:r>
            <a:r>
              <a:rPr lang="pl-PL" sz="4800" dirty="0"/>
              <a:t> 1459/97; wyrok WSA we Wrocławiu z dnia 13 kwietnia 2012 r., sygn. akt IV SA/</a:t>
            </a:r>
            <a:r>
              <a:rPr lang="pl-PL" sz="4800" dirty="0" err="1"/>
              <a:t>Wr</a:t>
            </a:r>
            <a:r>
              <a:rPr lang="pl-PL" sz="4800" dirty="0"/>
              <a:t> 625/11; wyrok WSA w Olsztynie z dnia 19 kwietnia 2018 r., sygn. akt I SA/Ol 153/18). </a:t>
            </a:r>
          </a:p>
          <a:p>
            <a:pPr marL="0" indent="0">
              <a:buNone/>
            </a:pPr>
            <a:r>
              <a:rPr lang="pl-PL" sz="6400" dirty="0"/>
              <a:t> </a:t>
            </a:r>
          </a:p>
          <a:p>
            <a:pPr marL="0" indent="0">
              <a:buNone/>
            </a:pPr>
            <a:endParaRPr lang="pl-PL" sz="1600" dirty="0">
              <a:latin typeface="Calibri" panose="020F0502020204030204" pitchFamily="34" charset="0"/>
            </a:endParaRPr>
          </a:p>
          <a:p>
            <a:pPr>
              <a:buFont typeface="Wingdings" panose="05000000000000000000" pitchFamily="2" charset="2"/>
              <a:buChar char="§"/>
            </a:pPr>
            <a:endParaRPr lang="pl-PL" sz="1800" b="1" dirty="0"/>
          </a:p>
          <a:p>
            <a:pPr>
              <a:buFont typeface="Wingdings" panose="05000000000000000000" pitchFamily="2" charset="2"/>
              <a:buChar char="§"/>
            </a:pPr>
            <a:endParaRPr lang="pl-PL" sz="1800" b="1" dirty="0"/>
          </a:p>
          <a:p>
            <a:pPr>
              <a:buFont typeface="Wingdings" panose="05000000000000000000" pitchFamily="2" charset="2"/>
              <a:buChar char="§"/>
            </a:pPr>
            <a:endParaRPr lang="pl-PL" sz="1800" b="1" dirty="0"/>
          </a:p>
          <a:p>
            <a:pPr>
              <a:buFont typeface="Wingdings" panose="05000000000000000000" pitchFamily="2" charset="2"/>
              <a:buChar char="§"/>
            </a:pPr>
            <a:endParaRPr lang="pl-PL" sz="1800" b="1" dirty="0"/>
          </a:p>
          <a:p>
            <a:pPr>
              <a:buFont typeface="Wingdings" panose="05000000000000000000" pitchFamily="2" charset="2"/>
              <a:buChar char="§"/>
            </a:pPr>
            <a:endParaRPr lang="pl-PL" sz="1800" dirty="0"/>
          </a:p>
          <a:p>
            <a:pPr marL="0" indent="0">
              <a:buNone/>
            </a:pPr>
            <a:endParaRPr lang="pl-PL" sz="1800" dirty="0"/>
          </a:p>
          <a:p>
            <a:pPr marL="0" indent="0">
              <a:buNone/>
            </a:pPr>
            <a:endParaRPr lang="pl-PL" sz="1800" dirty="0"/>
          </a:p>
        </p:txBody>
      </p:sp>
    </p:spTree>
    <p:extLst>
      <p:ext uri="{BB962C8B-B14F-4D97-AF65-F5344CB8AC3E}">
        <p14:creationId xmlns:p14="http://schemas.microsoft.com/office/powerpoint/2010/main" val="26434014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94A9ED74-F407-0059-3CDA-CC345CD1E7A0}"/>
              </a:ext>
            </a:extLst>
          </p:cNvPr>
          <p:cNvSpPr>
            <a:spLocks noGrp="1"/>
          </p:cNvSpPr>
          <p:nvPr>
            <p:ph type="title"/>
          </p:nvPr>
        </p:nvSpPr>
        <p:spPr/>
        <p:txBody>
          <a:bodyPr>
            <a:normAutofit/>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solidFill>
                <a:srgbClr val="C00000"/>
              </a:solidFill>
            </a:endParaRPr>
          </a:p>
        </p:txBody>
      </p:sp>
      <p:sp>
        <p:nvSpPr>
          <p:cNvPr id="3" name="Symbol zastępczy zawartości 2">
            <a:extLst>
              <a:ext uri="{FF2B5EF4-FFF2-40B4-BE49-F238E27FC236}">
                <a16:creationId xmlns:a16="http://schemas.microsoft.com/office/drawing/2014/main" id="{70C77D70-7FAD-873C-28DF-18D5C6FFF762}"/>
              </a:ext>
            </a:extLst>
          </p:cNvPr>
          <p:cNvSpPr>
            <a:spLocks noGrp="1"/>
          </p:cNvSpPr>
          <p:nvPr>
            <p:ph idx="1"/>
          </p:nvPr>
        </p:nvSpPr>
        <p:spPr>
          <a:xfrm>
            <a:off x="838200" y="1597981"/>
            <a:ext cx="10515600" cy="4894894"/>
          </a:xfrm>
        </p:spPr>
        <p:txBody>
          <a:bodyPr>
            <a:normAutofit fontScale="25000" lnSpcReduction="20000"/>
          </a:bodyPr>
          <a:lstStyle/>
          <a:p>
            <a:pPr marL="0" indent="0" algn="just">
              <a:lnSpc>
                <a:spcPct val="120000"/>
              </a:lnSpc>
              <a:spcBef>
                <a:spcPts val="0"/>
              </a:spcBef>
              <a:buNone/>
            </a:pPr>
            <a:r>
              <a:rPr lang="pl-PL" sz="6400" b="1" dirty="0">
                <a:solidFill>
                  <a:srgbClr val="333333"/>
                </a:solidFill>
                <a:effectLst/>
                <a:ea typeface="Times New Roman" panose="02020603050405020304" pitchFamily="18" charset="0"/>
                <a:cs typeface="Times New Roman" panose="02020603050405020304" pitchFamily="18" charset="0"/>
              </a:rPr>
              <a:t>Zgodnie </a:t>
            </a:r>
            <a:r>
              <a:rPr lang="pl-PL" sz="6400" b="1" dirty="0">
                <a:solidFill>
                  <a:srgbClr val="333333"/>
                </a:solidFill>
                <a:ea typeface="Times New Roman" panose="02020603050405020304" pitchFamily="18" charset="0"/>
                <a:cs typeface="Times New Roman" panose="02020603050405020304" pitchFamily="18" charset="0"/>
              </a:rPr>
              <a:t>z art. 217 Konstytucji RP</a:t>
            </a:r>
            <a:r>
              <a:rPr lang="pl-PL" sz="6400" b="1" dirty="0">
                <a:ea typeface="Times New Roman" panose="02020603050405020304" pitchFamily="18" charset="0"/>
                <a:cs typeface="Times New Roman" panose="02020603050405020304" pitchFamily="18" charset="0"/>
              </a:rPr>
              <a:t> </a:t>
            </a:r>
            <a:r>
              <a:rPr lang="pl-PL" sz="6400" b="1" i="0" dirty="0">
                <a:solidFill>
                  <a:srgbClr val="333333"/>
                </a:solidFill>
                <a:effectLst/>
              </a:rPr>
              <a:t>nakładanie podatków, innych danin publicznych, </a:t>
            </a:r>
            <a:r>
              <a:rPr lang="pl-PL" sz="6400" b="1" i="0" dirty="0">
                <a:solidFill>
                  <a:srgbClr val="FF0000"/>
                </a:solidFill>
                <a:effectLst/>
              </a:rPr>
              <a:t>określanie</a:t>
            </a:r>
            <a:r>
              <a:rPr lang="pl-PL" sz="6400" b="1" i="0" dirty="0">
                <a:solidFill>
                  <a:srgbClr val="333333"/>
                </a:solidFill>
                <a:effectLst/>
              </a:rPr>
              <a:t> podmiotów, przedmiotów opodatkowania i stawek podatkowych, a także zasad przyznawania ulg i umorzeń oraz </a:t>
            </a:r>
            <a:r>
              <a:rPr lang="pl-PL" sz="6400" b="1" i="0" dirty="0">
                <a:solidFill>
                  <a:srgbClr val="FF0000"/>
                </a:solidFill>
                <a:effectLst/>
              </a:rPr>
              <a:t>kategorii podmiotów zwolnionych od podatków następuje w drodze ustawy.</a:t>
            </a:r>
          </a:p>
          <a:p>
            <a:pPr marL="0" indent="0" algn="just">
              <a:lnSpc>
                <a:spcPct val="120000"/>
              </a:lnSpc>
              <a:spcBef>
                <a:spcPts val="0"/>
              </a:spcBef>
              <a:buNone/>
            </a:pPr>
            <a:endParaRPr lang="pl-PL" sz="5600" b="1" i="0" dirty="0">
              <a:solidFill>
                <a:srgbClr val="FF0000"/>
              </a:solidFill>
              <a:effectLst/>
            </a:endParaRPr>
          </a:p>
          <a:p>
            <a:pPr marL="0" indent="0" algn="just">
              <a:lnSpc>
                <a:spcPct val="120000"/>
              </a:lnSpc>
              <a:spcBef>
                <a:spcPts val="0"/>
              </a:spcBef>
              <a:buNone/>
            </a:pPr>
            <a:r>
              <a:rPr lang="pl-PL" sz="5600" dirty="0">
                <a:solidFill>
                  <a:srgbClr val="333333"/>
                </a:solidFill>
                <a:ea typeface="Times New Roman" panose="02020603050405020304" pitchFamily="18" charset="0"/>
                <a:cs typeface="Times New Roman" panose="02020603050405020304" pitchFamily="18" charset="0"/>
              </a:rPr>
              <a:t>Zwolnienia od podatków i opłat lokalnych, podatku rolnego, podatku leśnego określone przez ustawodawcę w poszczególnych ustawach (</a:t>
            </a:r>
            <a:r>
              <a:rPr lang="pl-PL" sz="5600" dirty="0" err="1">
                <a:solidFill>
                  <a:srgbClr val="333333"/>
                </a:solidFill>
                <a:ea typeface="Times New Roman" panose="02020603050405020304" pitchFamily="18" charset="0"/>
                <a:cs typeface="Times New Roman" panose="02020603050405020304" pitchFamily="18" charset="0"/>
              </a:rPr>
              <a:t>u.p.o.l</a:t>
            </a:r>
            <a:r>
              <a:rPr lang="pl-PL" sz="5600" dirty="0">
                <a:solidFill>
                  <a:srgbClr val="333333"/>
                </a:solidFill>
                <a:ea typeface="Times New Roman" panose="02020603050405020304" pitchFamily="18" charset="0"/>
                <a:cs typeface="Times New Roman" panose="02020603050405020304" pitchFamily="18" charset="0"/>
              </a:rPr>
              <a:t>., </a:t>
            </a:r>
            <a:r>
              <a:rPr lang="pl-PL" sz="5600" dirty="0" err="1">
                <a:solidFill>
                  <a:srgbClr val="333333"/>
                </a:solidFill>
                <a:ea typeface="Times New Roman" panose="02020603050405020304" pitchFamily="18" charset="0"/>
                <a:cs typeface="Times New Roman" panose="02020603050405020304" pitchFamily="18" charset="0"/>
              </a:rPr>
              <a:t>u.p.r</a:t>
            </a:r>
            <a:r>
              <a:rPr lang="pl-PL" sz="5600" dirty="0">
                <a:solidFill>
                  <a:srgbClr val="333333"/>
                </a:solidFill>
                <a:ea typeface="Times New Roman" panose="02020603050405020304" pitchFamily="18" charset="0"/>
                <a:cs typeface="Times New Roman" panose="02020603050405020304" pitchFamily="18" charset="0"/>
              </a:rPr>
              <a:t>., </a:t>
            </a:r>
            <a:r>
              <a:rPr lang="pl-PL" sz="5600" dirty="0" err="1">
                <a:solidFill>
                  <a:srgbClr val="333333"/>
                </a:solidFill>
                <a:ea typeface="Times New Roman" panose="02020603050405020304" pitchFamily="18" charset="0"/>
                <a:cs typeface="Times New Roman" panose="02020603050405020304" pitchFamily="18" charset="0"/>
              </a:rPr>
              <a:t>u.p.l</a:t>
            </a:r>
            <a:r>
              <a:rPr lang="pl-PL" sz="5600" dirty="0">
                <a:solidFill>
                  <a:srgbClr val="333333"/>
                </a:solidFill>
                <a:ea typeface="Times New Roman" panose="02020603050405020304" pitchFamily="18" charset="0"/>
                <a:cs typeface="Times New Roman" panose="02020603050405020304" pitchFamily="18" charset="0"/>
              </a:rPr>
              <a:t>.) mają charakter zwolnień podmiotowych, przedmiotowych bądź zwolnień mieszanych (przedmiotowo-podmiotowych). </a:t>
            </a:r>
          </a:p>
          <a:p>
            <a:pPr marL="0" indent="0" algn="just">
              <a:lnSpc>
                <a:spcPct val="120000"/>
              </a:lnSpc>
              <a:spcBef>
                <a:spcPts val="0"/>
              </a:spcBef>
              <a:buNone/>
            </a:pPr>
            <a:endParaRPr lang="pl-PL" sz="5600" dirty="0">
              <a:solidFill>
                <a:srgbClr val="333333"/>
              </a:solidFill>
              <a:ea typeface="Times New Roman" panose="02020603050405020304" pitchFamily="18" charset="0"/>
              <a:cs typeface="Times New Roman" panose="02020603050405020304" pitchFamily="18" charset="0"/>
            </a:endParaRPr>
          </a:p>
          <a:p>
            <a:pPr marL="0" indent="0" algn="just">
              <a:lnSpc>
                <a:spcPct val="120000"/>
              </a:lnSpc>
              <a:spcBef>
                <a:spcPts val="0"/>
              </a:spcBef>
              <a:buNone/>
            </a:pPr>
            <a:r>
              <a:rPr lang="pl-PL" sz="5600" b="1" dirty="0">
                <a:solidFill>
                  <a:srgbClr val="FF0000"/>
                </a:solidFill>
                <a:effectLst/>
                <a:ea typeface="Times New Roman" panose="02020603050405020304" pitchFamily="18" charset="0"/>
                <a:cs typeface="Times New Roman" panose="02020603050405020304" pitchFamily="18" charset="0"/>
              </a:rPr>
              <a:t>Należy pamiętać</a:t>
            </a:r>
            <a:r>
              <a:rPr lang="pl-PL" sz="4800" dirty="0">
                <a:solidFill>
                  <a:srgbClr val="333333"/>
                </a:solidFill>
                <a:effectLst/>
                <a:ea typeface="Times New Roman" panose="02020603050405020304" pitchFamily="18" charset="0"/>
                <a:cs typeface="Times New Roman" panose="02020603050405020304" pitchFamily="18" charset="0"/>
              </a:rPr>
              <a:t>, że zwolnienia podatkowe </a:t>
            </a:r>
            <a:r>
              <a:rPr lang="pl-PL" sz="4800" dirty="0">
                <a:solidFill>
                  <a:srgbClr val="333333"/>
                </a:solidFill>
                <a:ea typeface="Times New Roman" panose="02020603050405020304" pitchFamily="18" charset="0"/>
                <a:cs typeface="Times New Roman" panose="02020603050405020304" pitchFamily="18" charset="0"/>
              </a:rPr>
              <a:t>w zakresie podatków i opłat lokalnych przyznane kościołom i związkom wyznaniowym są uregulowane w odrębnych ustawach niepodatkowych. Również w odrębnych ustawach zostały uregulowane zwolnienia z podatku od nieruchomości przyznane z tytułu prowadzenia działalności gospodarczej na terenie specjalnych </a:t>
            </a:r>
            <a:r>
              <a:rPr lang="pl-PL" sz="4800" dirty="0">
                <a:solidFill>
                  <a:srgbClr val="333333"/>
                </a:solidFill>
                <a:effectLst/>
                <a:ea typeface="Times New Roman" panose="02020603050405020304" pitchFamily="18" charset="0"/>
                <a:cs typeface="Times New Roman" panose="02020603050405020304" pitchFamily="18" charset="0"/>
              </a:rPr>
              <a:t>stref ekonomicznych, zwolnienia z podatku od nieruchomości gruntów i budynków wchodzących w skład nieruchomości przeznaczonych na budowę dróg publicznych.</a:t>
            </a:r>
            <a:endParaRPr lang="pl-PL" sz="5600" b="1" dirty="0"/>
          </a:p>
          <a:p>
            <a:pPr marL="0" indent="0" algn="just">
              <a:lnSpc>
                <a:spcPct val="120000"/>
              </a:lnSpc>
              <a:spcBef>
                <a:spcPts val="0"/>
              </a:spcBef>
              <a:buNone/>
            </a:pPr>
            <a:endParaRPr lang="pl-PL" sz="5600" b="1" dirty="0"/>
          </a:p>
          <a:p>
            <a:pPr marL="0" indent="0" algn="just">
              <a:lnSpc>
                <a:spcPct val="120000"/>
              </a:lnSpc>
              <a:spcBef>
                <a:spcPts val="0"/>
              </a:spcBef>
              <a:buNone/>
            </a:pPr>
            <a:r>
              <a:rPr lang="pl-PL" sz="5600" b="1" dirty="0"/>
              <a:t>W ww. ustawach </a:t>
            </a:r>
            <a:r>
              <a:rPr lang="pl-PL" sz="5600" b="1" dirty="0">
                <a:solidFill>
                  <a:srgbClr val="333333"/>
                </a:solidFill>
                <a:ea typeface="Times New Roman" panose="02020603050405020304" pitchFamily="18" charset="0"/>
                <a:cs typeface="Times New Roman" panose="02020603050405020304" pitchFamily="18" charset="0"/>
              </a:rPr>
              <a:t>(</a:t>
            </a:r>
            <a:r>
              <a:rPr lang="pl-PL" sz="5600" b="1" dirty="0" err="1">
                <a:solidFill>
                  <a:srgbClr val="333333"/>
                </a:solidFill>
                <a:ea typeface="Times New Roman" panose="02020603050405020304" pitchFamily="18" charset="0"/>
                <a:cs typeface="Times New Roman" panose="02020603050405020304" pitchFamily="18" charset="0"/>
              </a:rPr>
              <a:t>u.p.o.l</a:t>
            </a:r>
            <a:r>
              <a:rPr lang="pl-PL" sz="5600" b="1" dirty="0">
                <a:solidFill>
                  <a:srgbClr val="333333"/>
                </a:solidFill>
                <a:ea typeface="Times New Roman" panose="02020603050405020304" pitchFamily="18" charset="0"/>
                <a:cs typeface="Times New Roman" panose="02020603050405020304" pitchFamily="18" charset="0"/>
              </a:rPr>
              <a:t>., </a:t>
            </a:r>
            <a:r>
              <a:rPr lang="pl-PL" sz="5600" b="1" dirty="0" err="1">
                <a:solidFill>
                  <a:srgbClr val="333333"/>
                </a:solidFill>
                <a:ea typeface="Times New Roman" panose="02020603050405020304" pitchFamily="18" charset="0"/>
                <a:cs typeface="Times New Roman" panose="02020603050405020304" pitchFamily="18" charset="0"/>
              </a:rPr>
              <a:t>u.p.r</a:t>
            </a:r>
            <a:r>
              <a:rPr lang="pl-PL" sz="5600" b="1" dirty="0">
                <a:solidFill>
                  <a:srgbClr val="333333"/>
                </a:solidFill>
                <a:ea typeface="Times New Roman" panose="02020603050405020304" pitchFamily="18" charset="0"/>
                <a:cs typeface="Times New Roman" panose="02020603050405020304" pitchFamily="18" charset="0"/>
              </a:rPr>
              <a:t>., </a:t>
            </a:r>
            <a:r>
              <a:rPr lang="pl-PL" sz="5600" b="1" dirty="0" err="1">
                <a:solidFill>
                  <a:srgbClr val="333333"/>
                </a:solidFill>
                <a:ea typeface="Times New Roman" panose="02020603050405020304" pitchFamily="18" charset="0"/>
                <a:cs typeface="Times New Roman" panose="02020603050405020304" pitchFamily="18" charset="0"/>
              </a:rPr>
              <a:t>u.p.l</a:t>
            </a:r>
            <a:r>
              <a:rPr lang="pl-PL" sz="5600" b="1" dirty="0">
                <a:solidFill>
                  <a:srgbClr val="333333"/>
                </a:solidFill>
                <a:ea typeface="Times New Roman" panose="02020603050405020304" pitchFamily="18" charset="0"/>
                <a:cs typeface="Times New Roman" panose="02020603050405020304" pitchFamily="18" charset="0"/>
              </a:rPr>
              <a:t>.) </a:t>
            </a:r>
            <a:r>
              <a:rPr lang="pl-PL" sz="5600" b="1" dirty="0"/>
              <a:t>ustawodawca upoważnił rady gminy do </a:t>
            </a:r>
            <a:r>
              <a:rPr lang="pl-PL" sz="5600" b="1" i="0" dirty="0">
                <a:solidFill>
                  <a:srgbClr val="333333"/>
                </a:solidFill>
                <a:effectLst/>
              </a:rPr>
              <a:t>uchwalania innych niż ustawowe zwolnień od podatku od nieruchomości, od podatku od środków transportowych, od podatku rolnego, od podatku leśnego czy też od opłat lokalnych. Jest to jeden z przejawów władztwa podatkowego. </a:t>
            </a:r>
          </a:p>
          <a:p>
            <a:pPr marL="0" indent="0" algn="just">
              <a:lnSpc>
                <a:spcPct val="120000"/>
              </a:lnSpc>
              <a:spcBef>
                <a:spcPts val="0"/>
              </a:spcBef>
              <a:buNone/>
            </a:pPr>
            <a:r>
              <a:rPr lang="pl-PL" sz="6400" b="1" dirty="0">
                <a:solidFill>
                  <a:srgbClr val="FF0000"/>
                </a:solidFill>
              </a:rPr>
              <a:t>Należy pamiętać</a:t>
            </a:r>
            <a:r>
              <a:rPr lang="pl-PL" sz="5600" b="1" dirty="0"/>
              <a:t>, iż jest to uprawnienie do wprowadzenia zwolnienia, przy czym ustawodawca</a:t>
            </a:r>
            <a:r>
              <a:rPr lang="pl-PL" sz="5600" b="1" i="0" dirty="0">
                <a:effectLst/>
              </a:rPr>
              <a:t> wprowadził jeden ważny warunek:</a:t>
            </a:r>
            <a:r>
              <a:rPr lang="pl-PL" sz="5600" b="1" i="0" dirty="0">
                <a:solidFill>
                  <a:srgbClr val="FF0000"/>
                </a:solidFill>
                <a:effectLst/>
              </a:rPr>
              <a:t> </a:t>
            </a:r>
            <a:r>
              <a:rPr lang="pl-PL" sz="7200" b="1" i="0" dirty="0">
                <a:solidFill>
                  <a:srgbClr val="0070C0"/>
                </a:solidFill>
                <a:effectLst/>
              </a:rPr>
              <a:t>mogą to być wyłącznie zwolnienia przedmiotowe</a:t>
            </a:r>
            <a:r>
              <a:rPr lang="pl-PL" sz="7200" b="1" i="0" dirty="0">
                <a:solidFill>
                  <a:srgbClr val="333333"/>
                </a:solidFill>
                <a:effectLst/>
              </a:rPr>
              <a:t>. </a:t>
            </a:r>
          </a:p>
          <a:p>
            <a:pPr marL="0" indent="0" algn="just">
              <a:lnSpc>
                <a:spcPct val="120000"/>
              </a:lnSpc>
              <a:spcBef>
                <a:spcPts val="0"/>
              </a:spcBef>
              <a:buNone/>
            </a:pPr>
            <a:endParaRPr lang="pl-PL" sz="5600" b="1" i="0" dirty="0">
              <a:solidFill>
                <a:srgbClr val="333333"/>
              </a:solidFill>
              <a:effectLst/>
            </a:endParaRPr>
          </a:p>
          <a:p>
            <a:pPr marL="0" indent="0" algn="just">
              <a:lnSpc>
                <a:spcPct val="120000"/>
              </a:lnSpc>
              <a:spcBef>
                <a:spcPts val="0"/>
              </a:spcBef>
              <a:buNone/>
            </a:pPr>
            <a:r>
              <a:rPr lang="pl-PL" sz="5600" b="1" dirty="0">
                <a:solidFill>
                  <a:srgbClr val="0070C0"/>
                </a:solidFill>
                <a:ea typeface="Times New Roman" panose="02020603050405020304" pitchFamily="18" charset="0"/>
              </a:rPr>
              <a:t>Zwolnienie przedmiotowe </a:t>
            </a:r>
            <a:r>
              <a:rPr lang="pl-PL" sz="5600" dirty="0">
                <a:solidFill>
                  <a:srgbClr val="333333"/>
                </a:solidFill>
                <a:ea typeface="Times New Roman" panose="02020603050405020304" pitchFamily="18" charset="0"/>
              </a:rPr>
              <a:t>to takie zwolnienie, które odnosi się wyłącznie do przedmiotu opodatkowania, to znaczy opisuje ten przedmiot, wymienia jego cechy charakterystyczne i ewentualnie wskazuje na sposób jego wykorzystywania, w żaden sposób nie nawiązując jednak do konkretnego zindywidualizowanego podmiotu. </a:t>
            </a:r>
            <a:endParaRPr lang="pl-PL" sz="5600" b="1" i="0" dirty="0">
              <a:solidFill>
                <a:srgbClr val="333333"/>
              </a:solidFill>
              <a:effectLst/>
            </a:endParaRPr>
          </a:p>
          <a:p>
            <a:pPr marL="0" indent="0" algn="just">
              <a:lnSpc>
                <a:spcPct val="120000"/>
              </a:lnSpc>
              <a:spcBef>
                <a:spcPts val="0"/>
              </a:spcBef>
              <a:buNone/>
            </a:pPr>
            <a:r>
              <a:rPr lang="pl-PL" sz="5600" b="1" i="0" dirty="0">
                <a:solidFill>
                  <a:srgbClr val="333333"/>
                </a:solidFill>
                <a:effectLst/>
              </a:rPr>
              <a:t> </a:t>
            </a:r>
            <a:r>
              <a:rPr lang="pl-PL" sz="6400" b="1" dirty="0">
                <a:solidFill>
                  <a:srgbClr val="FF0000"/>
                </a:solidFill>
              </a:rPr>
              <a:t>Należy pamiętać</a:t>
            </a:r>
            <a:r>
              <a:rPr lang="pl-PL" sz="5600" b="1" dirty="0">
                <a:solidFill>
                  <a:srgbClr val="333333"/>
                </a:solidFill>
              </a:rPr>
              <a:t>, iż </a:t>
            </a:r>
            <a:r>
              <a:rPr lang="pl-PL" sz="5600" b="1" i="0" dirty="0">
                <a:solidFill>
                  <a:srgbClr val="333333"/>
                </a:solidFill>
                <a:effectLst/>
              </a:rPr>
              <a:t>zwolnienia podmiotowe są wyłączną domeną ustaw, a nie uchwał.</a:t>
            </a:r>
            <a:endParaRPr lang="pl-PL" sz="5600" b="1" dirty="0"/>
          </a:p>
          <a:p>
            <a:pPr marL="0" indent="0" algn="just">
              <a:lnSpc>
                <a:spcPct val="120000"/>
              </a:lnSpc>
              <a:spcBef>
                <a:spcPts val="0"/>
              </a:spcBef>
              <a:buNone/>
            </a:pPr>
            <a:r>
              <a:rPr lang="pl-PL" sz="3400" dirty="0">
                <a:solidFill>
                  <a:srgbClr val="333333"/>
                </a:solidFill>
                <a:effectLst/>
                <a:ea typeface="Times New Roman" panose="02020603050405020304" pitchFamily="18" charset="0"/>
                <a:cs typeface="Times New Roman" panose="02020603050405020304" pitchFamily="18" charset="0"/>
              </a:rPr>
              <a:t> </a:t>
            </a:r>
            <a:endParaRPr lang="pl-PL" sz="34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endParaRPr lang="pl-PL" sz="3400" dirty="0">
              <a:solidFill>
                <a:srgbClr val="333333"/>
              </a:solidFill>
              <a:effectLst/>
              <a:ea typeface="Times New Roman" panose="02020603050405020304" pitchFamily="18" charset="0"/>
            </a:endParaRPr>
          </a:p>
          <a:p>
            <a:pPr marL="0" indent="0" algn="just">
              <a:lnSpc>
                <a:spcPct val="120000"/>
              </a:lnSpc>
              <a:spcBef>
                <a:spcPts val="0"/>
              </a:spcBef>
              <a:buNone/>
            </a:pPr>
            <a:r>
              <a:rPr lang="pl-PL" sz="4300" dirty="0">
                <a:solidFill>
                  <a:srgbClr val="333333"/>
                </a:solidFill>
                <a:effectLst/>
                <a:ea typeface="Times New Roman" panose="02020603050405020304" pitchFamily="18" charset="0"/>
              </a:rPr>
              <a:t> </a:t>
            </a:r>
            <a:endParaRPr lang="pl-PL" sz="1800" dirty="0"/>
          </a:p>
        </p:txBody>
      </p:sp>
    </p:spTree>
    <p:extLst>
      <p:ext uri="{BB962C8B-B14F-4D97-AF65-F5344CB8AC3E}">
        <p14:creationId xmlns:p14="http://schemas.microsoft.com/office/powerpoint/2010/main" val="10545686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C5703FCE-E70E-1547-3CE5-B01EE8AD419A}"/>
              </a:ext>
            </a:extLst>
          </p:cNvPr>
          <p:cNvSpPr>
            <a:spLocks noGrp="1"/>
          </p:cNvSpPr>
          <p:nvPr>
            <p:ph type="title"/>
          </p:nvPr>
        </p:nvSpPr>
        <p:spPr>
          <a:xfrm>
            <a:off x="838200" y="365126"/>
            <a:ext cx="10515600" cy="842238"/>
          </a:xfrm>
        </p:spPr>
        <p:txBody>
          <a:bodyPr>
            <a:normAutofit fontScale="90000"/>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p>
        </p:txBody>
      </p:sp>
      <p:sp>
        <p:nvSpPr>
          <p:cNvPr id="3" name="Symbol zastępczy zawartości 2">
            <a:extLst>
              <a:ext uri="{FF2B5EF4-FFF2-40B4-BE49-F238E27FC236}">
                <a16:creationId xmlns:a16="http://schemas.microsoft.com/office/drawing/2014/main" id="{2AFA5BFF-CDB0-BD4F-E7C7-ADF31431748B}"/>
              </a:ext>
            </a:extLst>
          </p:cNvPr>
          <p:cNvSpPr>
            <a:spLocks noGrp="1"/>
          </p:cNvSpPr>
          <p:nvPr>
            <p:ph idx="1"/>
          </p:nvPr>
        </p:nvSpPr>
        <p:spPr>
          <a:xfrm>
            <a:off x="838200" y="1278384"/>
            <a:ext cx="10515600" cy="5397624"/>
          </a:xfrm>
        </p:spPr>
        <p:txBody>
          <a:bodyPr>
            <a:normAutofit fontScale="32500" lnSpcReduction="20000"/>
          </a:bodyPr>
          <a:lstStyle/>
          <a:p>
            <a:pPr marL="0" indent="0" algn="just">
              <a:lnSpc>
                <a:spcPct val="120000"/>
              </a:lnSpc>
              <a:spcBef>
                <a:spcPts val="0"/>
              </a:spcBef>
              <a:buNone/>
            </a:pPr>
            <a:r>
              <a:rPr lang="pl-PL" sz="4500" b="1" dirty="0">
                <a:solidFill>
                  <a:srgbClr val="333333"/>
                </a:solidFill>
                <a:ea typeface="Times New Roman" panose="02020603050405020304" pitchFamily="18" charset="0"/>
              </a:rPr>
              <a:t>Katalog najczęściej stwierdzanych naruszeń przepisów prawa w uchwałach dotyczących zwolnień od podatków i opłat lokalnych:</a:t>
            </a:r>
          </a:p>
          <a:p>
            <a:pPr marL="0" indent="0" algn="just">
              <a:lnSpc>
                <a:spcPct val="120000"/>
              </a:lnSpc>
              <a:spcBef>
                <a:spcPts val="0"/>
              </a:spcBef>
              <a:buNone/>
            </a:pPr>
            <a:endParaRPr lang="pl-PL" sz="2900" dirty="0">
              <a:solidFill>
                <a:srgbClr val="333333"/>
              </a:solidFill>
              <a:ea typeface="Times New Roman" panose="02020603050405020304" pitchFamily="18" charset="0"/>
            </a:endParaRPr>
          </a:p>
          <a:p>
            <a:pPr algn="just">
              <a:lnSpc>
                <a:spcPct val="120000"/>
              </a:lnSpc>
              <a:spcBef>
                <a:spcPts val="0"/>
              </a:spcBef>
              <a:buFont typeface="Wingdings" panose="05000000000000000000" pitchFamily="2" charset="2"/>
              <a:buChar char="§"/>
            </a:pPr>
            <a:r>
              <a:rPr lang="pl-PL" sz="4000" b="1" dirty="0"/>
              <a:t>podmiotowy charakter zwolnienia</a:t>
            </a:r>
          </a:p>
          <a:p>
            <a:pPr marL="0" indent="0" algn="just">
              <a:lnSpc>
                <a:spcPct val="120000"/>
              </a:lnSpc>
              <a:spcBef>
                <a:spcPts val="0"/>
              </a:spcBef>
              <a:buNone/>
            </a:pPr>
            <a:r>
              <a:rPr lang="pl-PL" sz="3700" b="1" dirty="0">
                <a:solidFill>
                  <a:srgbClr val="333333"/>
                </a:solidFill>
                <a:effectLst/>
              </a:rPr>
              <a:t>Rada Gminy L. wprowadzając warunek terminowego dokonywania zapłaty podatków, opłat i niepodatkowych należności budżetowych jako jedną z podstaw uzyskania zwolnienia od podatku od nieruchomości </a:t>
            </a:r>
            <a:r>
              <a:rPr lang="pl-PL" sz="3700" b="1" dirty="0">
                <a:solidFill>
                  <a:srgbClr val="FF0000"/>
                </a:solidFill>
                <a:effectLst/>
              </a:rPr>
              <a:t>ustanowiła przesłankę o charakterze podmiotowym</a:t>
            </a:r>
          </a:p>
          <a:p>
            <a:pPr marL="0" indent="0" algn="just">
              <a:lnSpc>
                <a:spcPct val="120000"/>
              </a:lnSpc>
              <a:spcBef>
                <a:spcPts val="0"/>
              </a:spcBef>
              <a:buNone/>
            </a:pPr>
            <a:endParaRPr lang="pl-PL" sz="2800" b="1" dirty="0"/>
          </a:p>
          <a:p>
            <a:pPr algn="just">
              <a:lnSpc>
                <a:spcPct val="120000"/>
              </a:lnSpc>
              <a:spcBef>
                <a:spcPts val="0"/>
              </a:spcBef>
              <a:buFont typeface="Wingdings" panose="05000000000000000000" pitchFamily="2" charset="2"/>
              <a:buChar char="§"/>
            </a:pPr>
            <a:r>
              <a:rPr lang="pl-PL" sz="4000" b="1" dirty="0"/>
              <a:t>przedmiotowo-podmiotowy charakter zwolnienia, tzw. „zwolnienia mieszane”</a:t>
            </a:r>
          </a:p>
          <a:p>
            <a:pPr algn="just">
              <a:lnSpc>
                <a:spcPct val="120000"/>
              </a:lnSpc>
              <a:spcBef>
                <a:spcPts val="0"/>
              </a:spcBef>
              <a:buFont typeface="Wingdings" panose="05000000000000000000" pitchFamily="2" charset="2"/>
              <a:buChar char="§"/>
            </a:pPr>
            <a:r>
              <a:rPr lang="pl-PL" sz="3700" dirty="0"/>
              <a:t>Zwolnienie wprowadzone w uchwale rady gminy obejmuje lasy wykorzystywane na potrzeby gminy – co powoduje, że zwolnienie to ma charakter przedmiotowo-podmiotowy, ponieważ nie tylko określa przedmiot zwolnienia, ale także indywidualizuje podatnika zwalnianego z ciężaru fiskalnego. Należy bowiem przyjąć, że na potrzeby gminy wykorzystywane są lasy należące do gminy. Skoro przepis kompetencyjny zezwala wyłącznie na wprowadzenie zwolnień przedmiotowych, tym samym zakazuje wprowadzania zwolnień o innym charakterze. –  naruszenie art. 7 ust. 3 </a:t>
            </a:r>
            <a:r>
              <a:rPr lang="pl-PL" sz="3700" dirty="0" err="1"/>
              <a:t>u.p.l</a:t>
            </a:r>
            <a:r>
              <a:rPr lang="pl-PL" sz="3700" dirty="0"/>
              <a:t>. (uchwała Kolegium RIO w Lublinie nr 10/2016 z 4.01.2016 r.). </a:t>
            </a:r>
            <a:r>
              <a:rPr lang="pl-PL" sz="3700" b="1" dirty="0"/>
              <a:t> </a:t>
            </a:r>
          </a:p>
          <a:p>
            <a:pPr algn="just">
              <a:lnSpc>
                <a:spcPct val="120000"/>
              </a:lnSpc>
              <a:spcBef>
                <a:spcPts val="0"/>
              </a:spcBef>
              <a:buFont typeface="Wingdings" panose="05000000000000000000" pitchFamily="2" charset="2"/>
              <a:buChar char="§"/>
            </a:pPr>
            <a:r>
              <a:rPr lang="pl-PL" sz="3700" dirty="0"/>
              <a:t>Postanowienia uchwały: „Niniejsza uchwała nie ma zastosowania w stosunku do przedsiębiorców zalegających z zapłatą zobowiązań wobec Gminy Turawa" pozostają poza granicą dopuszczalności działania rady gminy w zakresie wprowadzania zwolnień w podatku od nieruchomości wyznaczonego powołaną dyspozycją art. 7 ust. 3 </a:t>
            </a:r>
            <a:r>
              <a:rPr lang="pl-PL" sz="3700" dirty="0" err="1"/>
              <a:t>u.p.o.l</a:t>
            </a:r>
            <a:r>
              <a:rPr lang="pl-PL" sz="3700" dirty="0"/>
              <a:t>. bowiem zwolnienia przedmiotowe wprowadzane przez radę na mocy art. 7 ust. 3 </a:t>
            </a:r>
            <a:r>
              <a:rPr lang="pl-PL" sz="3700" dirty="0" err="1"/>
              <a:t>u.p.o.l</a:t>
            </a:r>
            <a:r>
              <a:rPr lang="pl-PL" sz="3700" dirty="0"/>
              <a:t>. powinny obowiązywać z mocy prawa. W ocenie Kolegium, rada gminy na podstawie z art. 7 ust. 3 </a:t>
            </a:r>
            <a:r>
              <a:rPr lang="pl-PL" sz="3700" dirty="0" err="1"/>
              <a:t>u.p.o.l</a:t>
            </a:r>
            <a:r>
              <a:rPr lang="pl-PL" sz="3700" dirty="0"/>
              <a:t>. może wprowadzić jedynie zwolnienia przedmiotowe, gdyż wprowadzenie zwolnień od podatku od nieruchomości o charakterze przedmiotowo-podmiotowym nie może być wprowadzone uchwałą organu stanowiącego jednostki samorządu terytorialnego, lecz wyłącznie aktem prawnym rangi ustawowej. Powołana teza wynika z ustalonej linii orzeczniczej sądów administracyjnych (uchwała nr 29/40/2022 Kolegium RIO w Opolu z 5 października 2022 r.). </a:t>
            </a:r>
            <a:endParaRPr lang="pl-PL" sz="3700" dirty="0">
              <a:effectLst/>
              <a:ea typeface="Calibri" panose="020F0502020204030204" pitchFamily="34" charset="0"/>
              <a:cs typeface="Times New Roman" panose="02020603050405020304" pitchFamily="18" charset="0"/>
            </a:endParaRPr>
          </a:p>
          <a:p>
            <a:pPr marL="0" indent="0" algn="just">
              <a:lnSpc>
                <a:spcPct val="120000"/>
              </a:lnSpc>
              <a:spcBef>
                <a:spcPts val="0"/>
              </a:spcBef>
              <a:buNone/>
            </a:pPr>
            <a:r>
              <a:rPr lang="pl-PL" sz="2800" dirty="0"/>
              <a:t> </a:t>
            </a:r>
          </a:p>
          <a:p>
            <a:pPr algn="just">
              <a:lnSpc>
                <a:spcPct val="120000"/>
              </a:lnSpc>
              <a:spcBef>
                <a:spcPts val="0"/>
              </a:spcBef>
              <a:buFont typeface="Wingdings" panose="05000000000000000000" pitchFamily="2" charset="2"/>
              <a:buChar char="§"/>
            </a:pPr>
            <a:r>
              <a:rPr lang="pl-PL" sz="2800" dirty="0"/>
              <a:t> </a:t>
            </a:r>
            <a:r>
              <a:rPr lang="pl-PL" sz="4000" b="1" dirty="0"/>
              <a:t>dublowanie zwolnień ustawowych bądź ich modyfikacja</a:t>
            </a:r>
          </a:p>
          <a:p>
            <a:pPr marL="0" indent="0" algn="just">
              <a:lnSpc>
                <a:spcPct val="120000"/>
              </a:lnSpc>
              <a:spcBef>
                <a:spcPts val="0"/>
              </a:spcBef>
              <a:buNone/>
            </a:pPr>
            <a:endParaRPr lang="pl-PL" sz="2800" b="1" dirty="0"/>
          </a:p>
          <a:p>
            <a:pPr algn="just">
              <a:lnSpc>
                <a:spcPct val="120000"/>
              </a:lnSpc>
              <a:spcBef>
                <a:spcPts val="0"/>
              </a:spcBef>
              <a:buFont typeface="Wingdings" panose="05000000000000000000" pitchFamily="2" charset="2"/>
              <a:buChar char="§"/>
            </a:pPr>
            <a:r>
              <a:rPr lang="pl-PL" sz="4000" b="1" dirty="0"/>
              <a:t>wprowadzanie zwolnień przedmiotu niepodlegającego opodatkowaniu</a:t>
            </a:r>
            <a:endParaRPr lang="pl-PL" sz="3700" b="1" dirty="0"/>
          </a:p>
          <a:p>
            <a:pPr marL="0" indent="0" algn="just">
              <a:lnSpc>
                <a:spcPct val="120000"/>
              </a:lnSpc>
              <a:spcBef>
                <a:spcPts val="0"/>
              </a:spcBef>
              <a:buNone/>
            </a:pPr>
            <a:r>
              <a:rPr lang="pl-PL" sz="3700" dirty="0">
                <a:ea typeface="Times New Roman" panose="02020603050405020304" pitchFamily="18" charset="0"/>
              </a:rPr>
              <a:t>B</a:t>
            </a:r>
            <a:r>
              <a:rPr lang="pl-PL" sz="3700" dirty="0">
                <a:effectLst/>
                <a:ea typeface="Times New Roman" panose="02020603050405020304" pitchFamily="18" charset="0"/>
              </a:rPr>
              <a:t>udowle niezwiązane z prowadzeniem działalności gospodarczej nie podlegają opodatkowaniu</a:t>
            </a:r>
            <a:r>
              <a:rPr lang="pl-PL" sz="3700" dirty="0">
                <a:ea typeface="Times New Roman" panose="02020603050405020304" pitchFamily="18" charset="0"/>
              </a:rPr>
              <a:t>. Zgodnie z art. 2 ust. 1 pkt 3 </a:t>
            </a:r>
            <a:r>
              <a:rPr lang="pl-PL" sz="3700" dirty="0" err="1">
                <a:ea typeface="Times New Roman" panose="02020603050405020304" pitchFamily="18" charset="0"/>
              </a:rPr>
              <a:t>u.p.o.l</a:t>
            </a:r>
            <a:r>
              <a:rPr lang="pl-PL" sz="3700" dirty="0">
                <a:ea typeface="Times New Roman" panose="02020603050405020304" pitchFamily="18" charset="0"/>
              </a:rPr>
              <a:t>., opodatkowaniu podatkiem od nieruchomości podlegają wyłącznie budowle lub ich części, związane z prowadzeniem działalności gospodarczej. </a:t>
            </a:r>
            <a:r>
              <a:rPr lang="pl-PL" sz="3700" dirty="0">
                <a:effectLst/>
                <a:ea typeface="Times New Roman" panose="02020603050405020304" pitchFamily="18" charset="0"/>
              </a:rPr>
              <a:t>Z treści § 1 pkt f) uchwały RG Świerczów Nr II/14/2018 z dnia 30 listopada 2018 r., wynika, że Rada zwalnia z podatku budowle (lub ich części), „</a:t>
            </a:r>
            <a:r>
              <a:rPr lang="pl-PL" sz="3700" i="1" dirty="0">
                <a:effectLst/>
                <a:ea typeface="Times New Roman" panose="02020603050405020304" pitchFamily="18" charset="0"/>
              </a:rPr>
              <a:t>służące do odprowadzania i oczyszczania ścieków”</a:t>
            </a:r>
            <a:r>
              <a:rPr lang="pl-PL" sz="3700" dirty="0">
                <a:effectLst/>
                <a:ea typeface="Times New Roman" panose="02020603050405020304" pitchFamily="18" charset="0"/>
              </a:rPr>
              <a:t>. Zarazem w następnej jednostce redakcyjnej uchwały wskazano, iż zwolnienie nie dotyczy „</a:t>
            </a:r>
            <a:r>
              <a:rPr lang="pl-PL" sz="3700" i="1" dirty="0">
                <a:effectLst/>
                <a:ea typeface="Times New Roman" panose="02020603050405020304" pitchFamily="18" charset="0"/>
              </a:rPr>
              <a:t>ich części, w których prowadzona jest działalność gospodarcza</a:t>
            </a:r>
            <a:r>
              <a:rPr lang="pl-PL" sz="3700" dirty="0">
                <a:effectLst/>
                <a:ea typeface="Times New Roman" panose="02020603050405020304" pitchFamily="18" charset="0"/>
              </a:rPr>
              <a:t>”. Zestawienie tych jednostek redakcyjnych prowadzi do wniosku, iż Rada Gminy zwalnia budowle służące do odprowadzania i oczyszczania ścieków za wyjątkiem tych ich części, w których prowadzona jest działalność gospodarcza. </a:t>
            </a:r>
          </a:p>
          <a:p>
            <a:pPr marL="0" indent="0" algn="just">
              <a:lnSpc>
                <a:spcPct val="120000"/>
              </a:lnSpc>
              <a:spcBef>
                <a:spcPts val="0"/>
              </a:spcBef>
              <a:buNone/>
            </a:pPr>
            <a:r>
              <a:rPr lang="pl-PL" sz="3700" b="1" dirty="0">
                <a:ea typeface="Times New Roman" panose="02020603050405020304" pitchFamily="18" charset="0"/>
              </a:rPr>
              <a:t>Skoro nie stanowią przedmiotu opodatkowania to ich zwolnienie przez RG Świerczów w badanej uchwale narusza w sposób istotny art. 7 ust. 3 </a:t>
            </a:r>
            <a:r>
              <a:rPr lang="pl-PL" sz="3700" b="1" dirty="0" err="1">
                <a:ea typeface="Times New Roman" panose="02020603050405020304" pitchFamily="18" charset="0"/>
              </a:rPr>
              <a:t>u.p.o.l</a:t>
            </a:r>
            <a:r>
              <a:rPr lang="pl-PL" sz="3700" b="1" dirty="0">
                <a:ea typeface="Times New Roman" panose="02020603050405020304" pitchFamily="18" charset="0"/>
              </a:rPr>
              <a:t>.</a:t>
            </a:r>
          </a:p>
          <a:p>
            <a:pPr marL="0" indent="0" algn="just">
              <a:lnSpc>
                <a:spcPct val="120000"/>
              </a:lnSpc>
              <a:spcBef>
                <a:spcPts val="0"/>
              </a:spcBef>
              <a:buNone/>
            </a:pPr>
            <a:endParaRPr lang="pl-PL" sz="18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1692091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a:extLst>
              <a:ext uri="{FF2B5EF4-FFF2-40B4-BE49-F238E27FC236}">
                <a16:creationId xmlns:a16="http://schemas.microsoft.com/office/drawing/2014/main" id="{F8D8C734-7D2C-0F3B-7B58-534328648A8D}"/>
              </a:ext>
            </a:extLst>
          </p:cNvPr>
          <p:cNvSpPr>
            <a:spLocks noGrp="1"/>
          </p:cNvSpPr>
          <p:nvPr>
            <p:ph type="title"/>
          </p:nvPr>
        </p:nvSpPr>
        <p:spPr/>
        <p:txBody>
          <a:bodyPr>
            <a:normAutofit/>
          </a:bodyPr>
          <a:lstStyle/>
          <a:p>
            <a:pPr algn="ctr"/>
            <a:r>
              <a:rPr lang="pl-PL" sz="3200" dirty="0">
                <a:solidFill>
                  <a:srgbClr val="C00000"/>
                </a:solidFill>
                <a:latin typeface="+mn-lt"/>
                <a:cs typeface="Times New Roman" panose="02020603050405020304" pitchFamily="18" charset="0"/>
              </a:rPr>
              <a:t>Zwolnienia podatkowe w orzecznictwie </a:t>
            </a:r>
            <a:br>
              <a:rPr lang="pl-PL" sz="3200" dirty="0">
                <a:solidFill>
                  <a:srgbClr val="C00000"/>
                </a:solidFill>
                <a:latin typeface="+mn-lt"/>
                <a:cs typeface="Times New Roman" panose="02020603050405020304" pitchFamily="18" charset="0"/>
              </a:rPr>
            </a:br>
            <a:r>
              <a:rPr lang="pl-PL" sz="3200" dirty="0">
                <a:solidFill>
                  <a:srgbClr val="C00000"/>
                </a:solidFill>
                <a:latin typeface="+mn-lt"/>
                <a:cs typeface="Times New Roman" panose="02020603050405020304" pitchFamily="18" charset="0"/>
              </a:rPr>
              <a:t>Regionalnych Izb Obrachunkowych</a:t>
            </a:r>
            <a:endParaRPr lang="pl-PL" sz="3200" dirty="0">
              <a:solidFill>
                <a:srgbClr val="C00000"/>
              </a:solidFill>
            </a:endParaRPr>
          </a:p>
        </p:txBody>
      </p:sp>
      <p:sp>
        <p:nvSpPr>
          <p:cNvPr id="3" name="Symbol zastępczy zawartości 2">
            <a:extLst>
              <a:ext uri="{FF2B5EF4-FFF2-40B4-BE49-F238E27FC236}">
                <a16:creationId xmlns:a16="http://schemas.microsoft.com/office/drawing/2014/main" id="{E21289C1-0912-CC15-605C-9F8D0ADEB3E2}"/>
              </a:ext>
            </a:extLst>
          </p:cNvPr>
          <p:cNvSpPr>
            <a:spLocks noGrp="1"/>
          </p:cNvSpPr>
          <p:nvPr>
            <p:ph idx="1"/>
          </p:nvPr>
        </p:nvSpPr>
        <p:spPr>
          <a:xfrm>
            <a:off x="838200" y="1825625"/>
            <a:ext cx="10515600" cy="4667250"/>
          </a:xfrm>
        </p:spPr>
        <p:txBody>
          <a:bodyPr>
            <a:normAutofit fontScale="25000" lnSpcReduction="20000"/>
          </a:bodyPr>
          <a:lstStyle/>
          <a:p>
            <a:pPr algn="just">
              <a:buFont typeface="Wingdings" panose="05000000000000000000" pitchFamily="2" charset="2"/>
              <a:buChar char="§"/>
            </a:pPr>
            <a:r>
              <a:rPr lang="pl-PL" sz="6400" b="1" dirty="0"/>
              <a:t> wprowadzanie w uchwałach dotyczących zwolnień podatkowych postanowień o odpowiedzialności karnej </a:t>
            </a:r>
          </a:p>
          <a:p>
            <a:pPr marL="0" indent="0" algn="just">
              <a:lnSpc>
                <a:spcPct val="120000"/>
              </a:lnSpc>
              <a:spcBef>
                <a:spcPts val="0"/>
              </a:spcBef>
              <a:buNone/>
            </a:pPr>
            <a:r>
              <a:rPr lang="pl-PL" sz="5600" dirty="0"/>
              <a:t>Rada gminy wprowadziła w uchwale postanowienia o treści: </a:t>
            </a:r>
            <a:r>
              <a:rPr lang="pl-PL" sz="5600" i="1" dirty="0"/>
              <a:t>Oświadczam, że jest mi znana treść art. 233 ustawy z dnia 6 czerwca 1997 r. Kodeks karny o odpowiedzialności karnej za składanie fałszywych zeznań</a:t>
            </a:r>
            <a:r>
              <a:rPr lang="pl-PL" sz="5600" dirty="0"/>
              <a:t>.</a:t>
            </a:r>
          </a:p>
          <a:p>
            <a:pPr marL="0" indent="0" algn="just">
              <a:lnSpc>
                <a:spcPct val="120000"/>
              </a:lnSpc>
              <a:spcBef>
                <a:spcPts val="0"/>
              </a:spcBef>
              <a:buNone/>
            </a:pPr>
            <a:r>
              <a:rPr lang="pl-PL" sz="5600" dirty="0"/>
              <a:t>Stosownie do art. 7 ust. 3 </a:t>
            </a:r>
            <a:r>
              <a:rPr lang="pl-PL" sz="5600" dirty="0" err="1"/>
              <a:t>u.p.o.l</a:t>
            </a:r>
            <a:r>
              <a:rPr lang="pl-PL" sz="5600" dirty="0"/>
              <a:t>. rada gminy, w drodze uchwały, może wprowadzić inne zwolnienia przedmiotowe niż określone w ust. 1 oraz w art. 10 ust. 1 ustawy z dnia 2 października 2003 r. o zmianie ustawy o specjalnych strefach ekonomicznych i niektórych ustaw. W odniesieniu do postanowień zawartych w załączniku nr 3, 4 i 5 do uchwały nr XXXV/556/21 RM w Nysie z dnia 24 lutego 2021 r. w sprawie zwolnień od podatku od nieruchomości stanowiących regionalną pomoc inwestycyjną dla podmiotów prowadzących działalność gospodarczą na terenie Gminy Nysa odnoszących się do odbierania oświadczeń pod rygorem art. 233 Kodeksu karnego należy wskazać, że w świetle art. 233 § 2 i 6 Kodeksu karnego warunkiem odpowiedzialności, o której mowa w art. 233 § 1 kk jest, by to przepis ustawy przewidywał możliwość odebrania oświadczenia pod rygorem odpowiedzialności karnej. Delegacji takiej nie zawierają zaś przepisy ustaw powołane w podstawie prawnej uchwały RM w Nysie. (uchwała nr 9/24/2021 Kolegium RIO w Opolu z 31 marca 2021 r.).</a:t>
            </a:r>
          </a:p>
          <a:p>
            <a:pPr marL="0" indent="0" algn="just">
              <a:buNone/>
            </a:pPr>
            <a:endParaRPr lang="pl-PL" sz="1400" dirty="0"/>
          </a:p>
          <a:p>
            <a:pPr algn="just">
              <a:buFont typeface="Wingdings" panose="05000000000000000000" pitchFamily="2" charset="2"/>
              <a:buChar char="§"/>
            </a:pPr>
            <a:r>
              <a:rPr lang="pl-PL" sz="6400" b="1" dirty="0"/>
              <a:t>zwolnienie  podatkowe a ulga podatkowa </a:t>
            </a:r>
          </a:p>
          <a:p>
            <a:pPr marL="0" indent="0" algn="just">
              <a:lnSpc>
                <a:spcPct val="120000"/>
              </a:lnSpc>
              <a:spcBef>
                <a:spcPts val="0"/>
              </a:spcBef>
              <a:buNone/>
            </a:pPr>
            <a:r>
              <a:rPr lang="pl-PL" sz="5600" dirty="0"/>
              <a:t>Kolegium Izby zauważa, że brzmienie § 3 uchwały wskazuje, iż rada gminy wprowadziła ulgi od konieczności uiszczania podatku od nieruchomości. Organ wykonawczy gminy w przekazanych wyjaśnieniach powołał się na omyłkę pisarską poprzez użycie sformułowania „ulgi”. Kolegium Izby podkreśla, że pojęcia ulga i zwolnienie nie można uznać za tożsame. W przypadku ulgi podatkowej prawodawca nie rezygnuje z opodatkowania, a jedynie redukuje obciążenia podatkowe, zaś zwolnienie  podatkowe oznacza wyłączenie przedmiotu opodatkowania z obowiązku podatkowego. Ponadto z podstawy prawnej podjętej uchwały nie wynika upoważnienie do normowania kwestii ulg podatkowych. Mając na uwadze, że analizowana uchwała Rady Gminy Lasowice Wielkie jest aktem prawa miejscowego, jej zapisy winny być jednoznaczne i wewnętrznie spójne. Zatem postanowienia § 3 uchwały w zakresie sformułowania „ulgi” należy uznać za bezprzedmiotowe. (uchwała nr 1/2/2021 Kolegium RIO w Opolu z 7 stycznia 2021 r.)</a:t>
            </a:r>
            <a:endParaRPr lang="pl-PL" sz="5600" b="1" dirty="0"/>
          </a:p>
          <a:p>
            <a:pPr algn="just">
              <a:buFont typeface="Wingdings" panose="05000000000000000000" pitchFamily="2" charset="2"/>
              <a:buChar char="§"/>
            </a:pPr>
            <a:endParaRPr lang="pl-PL" sz="2000" dirty="0"/>
          </a:p>
          <a:p>
            <a:pPr marL="0" indent="0">
              <a:buNone/>
            </a:pPr>
            <a:endParaRPr lang="pl-PL" sz="2000" dirty="0"/>
          </a:p>
        </p:txBody>
      </p:sp>
    </p:spTree>
    <p:extLst>
      <p:ext uri="{BB962C8B-B14F-4D97-AF65-F5344CB8AC3E}">
        <p14:creationId xmlns:p14="http://schemas.microsoft.com/office/powerpoint/2010/main" val="3564036572"/>
      </p:ext>
    </p:extLst>
  </p:cSld>
  <p:clrMapOvr>
    <a:masterClrMapping/>
  </p:clrMapOvr>
</p:sld>
</file>

<file path=ppt/theme/theme1.xml><?xml version="1.0" encoding="utf-8"?>
<a:theme xmlns:a="http://schemas.openxmlformats.org/drawingml/2006/main" name="Motyw pakietu Office">
  <a:themeElements>
    <a:clrScheme name="Pakiet 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Pakiet 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Pakiet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1028</TotalTime>
  <Words>5064</Words>
  <Application>Microsoft Office PowerPoint</Application>
  <PresentationFormat>Panoramiczny</PresentationFormat>
  <Paragraphs>152</Paragraphs>
  <Slides>15</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15</vt:i4>
      </vt:variant>
    </vt:vector>
  </HeadingPairs>
  <TitlesOfParts>
    <vt:vector size="21" baseType="lpstr">
      <vt:lpstr>Arial</vt:lpstr>
      <vt:lpstr>Calibri</vt:lpstr>
      <vt:lpstr>Calibri Light</vt:lpstr>
      <vt:lpstr>Times New Roman</vt:lpstr>
      <vt:lpstr>Wingdings</vt:lpstr>
      <vt:lpstr>Motyw pakietu Office</vt:lpstr>
      <vt:lpstr>Międzynarodowa Konferencja Naukowa 27-28.09.2023 r. Siedlce  Systemy dochodów jednostek samorządu terytorialnego  w wybranych krajach  </vt:lpstr>
      <vt:lpstr>Zwolnienia podatkowe w orzecznictwie  Regionalnych Izb Obrachunkowych</vt:lpstr>
      <vt:lpstr>Zwolnienia podatkowe w orzecznictwie  Regionalnych Izb Obrachunkowych</vt:lpstr>
      <vt:lpstr>Zwolnienia podatkowe w orzecznictwie  Regionalnych Izb Obrachunkowych</vt:lpstr>
      <vt:lpstr>Zwolnienia podatkowe w orzecznictwie  Regionalnych Izb Obrachunkowych</vt:lpstr>
      <vt:lpstr>Zwolnienia podatkowe w orzecznictwie  Regionalnych Izb Obrachunkowych</vt:lpstr>
      <vt:lpstr>Zwolnienia podatkowe w orzecznictwie  Regionalnych Izb Obrachunkowych</vt:lpstr>
      <vt:lpstr>Zwolnienia podatkowe w orzecznictwie  Regionalnych Izb Obrachunkowych</vt:lpstr>
      <vt:lpstr>Zwolnienia podatkowe w orzecznictwie  Regionalnych Izb Obrachunkowych</vt:lpstr>
      <vt:lpstr>Zwolnienia podatkowe w orzecznictwie  Regionalnych Izb Obrachunkowych</vt:lpstr>
      <vt:lpstr>Zwolnienia podatkowe w orzecznictwie  Regionalnych Izb Obrachunkowych</vt:lpstr>
      <vt:lpstr>Zwolnienia podatkowe w orzecznictwie  Regionalnych Izb Obrachunkowych</vt:lpstr>
      <vt:lpstr>Zwolnienia podatkowe w orzecznictwie  Regionalnych Izb Obrachunkowych</vt:lpstr>
      <vt:lpstr>Zwolnienia podatkowe w orzecznictwie  Regionalnych Izb Obrachunkowych</vt:lpstr>
      <vt:lpstr>Zwolnienia podatkowe w orzecznictwie  Regionalnych Izb Obrachunkowych</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Zwolnienia podatkowe w orzecznictwie  Regionalnych Izb Obrachunkowych</dc:title>
  <dc:creator>Frańczuk Iwona</dc:creator>
  <cp:lastModifiedBy>Frańczuk Iwona</cp:lastModifiedBy>
  <cp:revision>45</cp:revision>
  <cp:lastPrinted>2023-09-28T06:45:52Z</cp:lastPrinted>
  <dcterms:created xsi:type="dcterms:W3CDTF">2023-09-25T18:47:34Z</dcterms:created>
  <dcterms:modified xsi:type="dcterms:W3CDTF">2023-09-28T06:48:40Z</dcterms:modified>
</cp:coreProperties>
</file>