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9" r:id="rId4"/>
    <p:sldId id="260" r:id="rId5"/>
    <p:sldId id="261" r:id="rId6"/>
    <p:sldId id="265" r:id="rId7"/>
    <p:sldId id="263" r:id="rId8"/>
    <p:sldId id="264" r:id="rId9"/>
    <p:sldId id="262" r:id="rId10"/>
    <p:sldId id="266" r:id="rId11"/>
    <p:sldId id="267" r:id="rId12"/>
    <p:sldId id="268" r:id="rId13"/>
    <p:sldId id="25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618" autoAdjust="0"/>
    <p:restoredTop sz="94660"/>
  </p:normalViewPr>
  <p:slideViewPr>
    <p:cSldViewPr snapToGrid="0">
      <p:cViewPr varScale="1">
        <p:scale>
          <a:sx n="72" d="100"/>
          <a:sy n="72" d="100"/>
        </p:scale>
        <p:origin x="5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82762"/>
            <a:ext cx="10222992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000" b="1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B805F-FF0F-4BAA-A3A3-E4F945D687F8}" type="datetimeFigureOut">
              <a:rPr lang="en-US" dirty="0"/>
              <a:t>6/27/2023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B5C51-60B3-48EF-AA78-DB950F30DBA2}" type="datetimeFigureOut">
              <a:rPr lang="en-US" dirty="0"/>
              <a:t>6/27/2023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D676B-6E73-4E3B-A9B3-4966DB9B52A5}" type="datetimeFigureOut">
              <a:rPr lang="en-US" dirty="0"/>
              <a:t>6/27/2023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1F3A6-CC5D-4649-8527-DB0C21FDDFD9}" type="datetimeFigureOut">
              <a:rPr lang="en-US" dirty="0"/>
              <a:t>6/27/2023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 b="1">
                <a:solidFill>
                  <a:schemeClr val="accent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fld id="{5B6F927C-B73E-4F9D-ADFE-F6E23BD7CEE8}" type="datetimeFigureOut">
              <a:rPr lang="en-US" dirty="0"/>
              <a:t>6/27/2023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1FFFF-984A-4EE5-9BF2-EC9310C878F1}" type="datetimeFigureOut">
              <a:rPr lang="en-US" dirty="0"/>
              <a:t>6/27/2023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271C1-B42E-4A60-A25F-0185B888604B}" type="datetimeFigureOut">
              <a:rPr lang="en-US" dirty="0"/>
              <a:t>6/27/2023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16292-3725-4763-8973-4C59F0403D99}" type="datetimeFigureOut">
              <a:rPr lang="en-US" dirty="0"/>
              <a:t>6/27/2023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996D1-8909-469F-911A-4C12C68BF5D9}" type="datetimeFigureOut">
              <a:rPr lang="en-US" dirty="0"/>
              <a:t>6/27/2023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2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A73BC-5D11-4675-B334-102E1E8C9B50}" type="datetimeFigureOut">
              <a:rPr lang="en-US" dirty="0"/>
              <a:t>6/27/2023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2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fld id="{27B8E45F-652B-4E89-8925-000B0AB8FD98}" type="datetimeFigureOut">
              <a:rPr lang="en-US" dirty="0"/>
              <a:t>6/27/2023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fld id="{C4A3462A-2D5B-48AF-A3D4-EF8A90A50A80}" type="datetimeFigureOut">
              <a:rPr lang="en-US" dirty="0"/>
              <a:t>6/27/2023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2"/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742EBD2-0F68-E5DB-D356-56DCD95A687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sz="6600" dirty="0"/>
              <a:t>Opodatkowanie posiadania psów </a:t>
            </a:r>
            <a:br>
              <a:rPr lang="pl-PL" sz="6600" dirty="0"/>
            </a:br>
            <a:r>
              <a:rPr lang="pl-PL" sz="6600" dirty="0"/>
              <a:t>w perspektywie porównawczej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82071874-61E0-49DB-6252-8AB9C2B9DD1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51560" y="4890853"/>
            <a:ext cx="7891272" cy="1069848"/>
          </a:xfrm>
        </p:spPr>
        <p:txBody>
          <a:bodyPr/>
          <a:lstStyle/>
          <a:p>
            <a:r>
              <a:rPr lang="pl-PL" dirty="0"/>
              <a:t>Dr Marta Sagan-Martko</a:t>
            </a:r>
          </a:p>
          <a:p>
            <a:r>
              <a:rPr lang="pl-PL" dirty="0"/>
              <a:t>Uniwersytet Rzeszowski</a:t>
            </a:r>
          </a:p>
        </p:txBody>
      </p:sp>
    </p:spTree>
    <p:extLst>
      <p:ext uri="{BB962C8B-B14F-4D97-AF65-F5344CB8AC3E}">
        <p14:creationId xmlns:p14="http://schemas.microsoft.com/office/powerpoint/2010/main" val="24740697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6D0E247-177F-2547-FE43-42E562BFE5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Irlandia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DF0B375-101B-45C0-CFB5-1F4C271CD9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dirty="0"/>
              <a:t>licencja na psa</a:t>
            </a:r>
          </a:p>
          <a:p>
            <a:r>
              <a:rPr lang="pl-PL" dirty="0"/>
              <a:t>indywidualna €20.00 (1 pies/rok)</a:t>
            </a:r>
          </a:p>
          <a:p>
            <a:r>
              <a:rPr lang="pl-PL" dirty="0"/>
              <a:t>ogólna €400.00 (nieograniczona liczba psów w gospodarstwie/rok)</a:t>
            </a:r>
          </a:p>
          <a:p>
            <a:r>
              <a:rPr lang="pl-PL" dirty="0"/>
              <a:t>dożywotnia €140.00 (1 pies/dożywotnio)</a:t>
            </a:r>
          </a:p>
          <a:p>
            <a:r>
              <a:rPr lang="pl-PL" dirty="0"/>
              <a:t>wszystkie psy muszą posiadać </a:t>
            </a:r>
            <a:r>
              <a:rPr lang="pl-PL" dirty="0" err="1"/>
              <a:t>mikrochip</a:t>
            </a:r>
            <a:r>
              <a:rPr lang="pl-PL" dirty="0"/>
              <a:t> wszczepiony przez weterynarza i być zarejestrowane w jednej z oficjalnych baz danych przed ukończeniem 12 tygodnia życia. </a:t>
            </a:r>
          </a:p>
          <a:p>
            <a:r>
              <a:rPr lang="pl-PL" dirty="0"/>
              <a:t>Dotyczy to również sytuacji, kiedy pies opuści teren, w którym się urodził, przed ukończeniem 12 tygodnia życia. </a:t>
            </a:r>
          </a:p>
          <a:p>
            <a:r>
              <a:rPr lang="pl-PL" dirty="0"/>
              <a:t>Szczegółowe przepisy określa </a:t>
            </a:r>
            <a:r>
              <a:rPr lang="pl-PL" dirty="0" err="1"/>
              <a:t>Microchippng</a:t>
            </a:r>
            <a:r>
              <a:rPr lang="pl-PL" dirty="0"/>
              <a:t> of Dogs </a:t>
            </a:r>
            <a:r>
              <a:rPr lang="pl-PL" dirty="0" err="1"/>
              <a:t>Regulations</a:t>
            </a:r>
            <a:r>
              <a:rPr lang="pl-PL" dirty="0"/>
              <a:t> 2015.</a:t>
            </a:r>
          </a:p>
          <a:p>
            <a:r>
              <a:rPr lang="pl-PL" dirty="0"/>
              <a:t>Od 1 lutego 2020 roku, w przypadku wystawienia ogłoszenia dotyczące sprzedaży psa, musi ono zawierać numer jego </a:t>
            </a:r>
            <a:r>
              <a:rPr lang="pl-PL" dirty="0" err="1"/>
              <a:t>microchipa</a:t>
            </a:r>
            <a:r>
              <a:rPr lang="pl-PL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716124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0775B9D-8B4F-3B33-E0E8-2F25C6C06C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Irlandia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E158C33-87B1-EA50-CE0A-6CDDC0B41C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Pies cały czas musi nosić obrożę. Obroża musi posiadać imię, nazwisko oraz adres właściciela. </a:t>
            </a:r>
          </a:p>
          <a:p>
            <a:r>
              <a:rPr lang="pl-PL" dirty="0"/>
              <a:t>Jeśli pies nie ma tego identyfikatora, „strażnik psów” (</a:t>
            </a:r>
            <a:r>
              <a:rPr lang="pl-PL" i="1" dirty="0"/>
              <a:t>dog </a:t>
            </a:r>
            <a:r>
              <a:rPr lang="pl-PL" i="1" dirty="0" err="1"/>
              <a:t>warden</a:t>
            </a:r>
            <a:r>
              <a:rPr lang="pl-PL" dirty="0"/>
              <a:t>) może nałożyć grzywnę.</a:t>
            </a:r>
          </a:p>
        </p:txBody>
      </p:sp>
    </p:spTree>
    <p:extLst>
      <p:ext uri="{BB962C8B-B14F-4D97-AF65-F5344CB8AC3E}">
        <p14:creationId xmlns:p14="http://schemas.microsoft.com/office/powerpoint/2010/main" val="40011471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9B18490-6B5C-5136-50D8-772CBCB6A7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Wnioski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FCCF1E4-535A-059B-BE85-3169A33113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Opodatkowanie dla opodatkowania- nie</a:t>
            </a:r>
          </a:p>
          <a:p>
            <a:r>
              <a:rPr lang="pl-PL" dirty="0"/>
              <a:t>Obligatoryjna rejestracja TEŻ dla celów podatkowych</a:t>
            </a:r>
          </a:p>
          <a:p>
            <a:r>
              <a:rPr lang="pl-PL" dirty="0"/>
              <a:t>Obligatoryjne znakowanie zwierząt</a:t>
            </a:r>
          </a:p>
          <a:p>
            <a:r>
              <a:rPr lang="pl-PL" dirty="0"/>
              <a:t>Przyczyna=skutek ?</a:t>
            </a:r>
          </a:p>
          <a:p>
            <a:r>
              <a:rPr lang="pl-PL" dirty="0"/>
              <a:t>TEŻ: walka z bezdomnością oraz znęcaniem się nad zwierzętami</a:t>
            </a:r>
          </a:p>
          <a:p>
            <a:r>
              <a:rPr lang="pl-PL" dirty="0"/>
              <a:t>dlaczego ustawodawca zdecydował się wprowadzić opłatę od posiadania psów, a nie opłatę od posiadania kotów czy opłatę od posiadania zwierząt w ogóle? </a:t>
            </a:r>
            <a:r>
              <a:rPr lang="pl-PL"/>
              <a:t>(znikoma </a:t>
            </a:r>
            <a:r>
              <a:rPr lang="pl-PL" dirty="0"/>
              <a:t>wartość interpretacji celowościowej i systemowej w podatkach)</a:t>
            </a:r>
          </a:p>
        </p:txBody>
      </p:sp>
    </p:spTree>
    <p:extLst>
      <p:ext uri="{BB962C8B-B14F-4D97-AF65-F5344CB8AC3E}">
        <p14:creationId xmlns:p14="http://schemas.microsoft.com/office/powerpoint/2010/main" val="23476701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D44D19B-B9D4-2047-9767-3C331F12B3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Źródła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B07D349-49F2-EAE7-5BDE-BE4404116A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l-PL" dirty="0" err="1"/>
              <a:t>Borszowski</a:t>
            </a:r>
            <a:r>
              <a:rPr lang="pl-PL" dirty="0"/>
              <a:t> P., Stelmaszczyk K. [w:] P. </a:t>
            </a:r>
            <a:r>
              <a:rPr lang="pl-PL" dirty="0" err="1"/>
              <a:t>Borszowski</a:t>
            </a:r>
            <a:r>
              <a:rPr lang="pl-PL" dirty="0"/>
              <a:t>, K. Stelmaszczyk, </a:t>
            </a:r>
            <a:r>
              <a:rPr lang="pl-PL" i="1" dirty="0"/>
              <a:t>Komentarz do ustawy o podatkach i opłatach lokalnych [w:] Podatki i opłaty lokalne. Podatek rolny. Podatek leśny. Komentarz</a:t>
            </a:r>
            <a:r>
              <a:rPr lang="pl-PL" dirty="0"/>
              <a:t>, Warszawa 2016, art. 18(a),</a:t>
            </a:r>
          </a:p>
          <a:p>
            <a:r>
              <a:rPr lang="pl-PL" dirty="0" err="1"/>
              <a:t>Dowgier</a:t>
            </a:r>
            <a:r>
              <a:rPr lang="pl-PL" dirty="0"/>
              <a:t> R., </a:t>
            </a:r>
            <a:r>
              <a:rPr lang="pl-PL" dirty="0" err="1"/>
              <a:t>Etel</a:t>
            </a:r>
            <a:r>
              <a:rPr lang="pl-PL" dirty="0"/>
              <a:t> L., Liszewski G., </a:t>
            </a:r>
            <a:r>
              <a:rPr lang="pl-PL" dirty="0" err="1"/>
              <a:t>Pahl</a:t>
            </a:r>
            <a:r>
              <a:rPr lang="pl-PL" dirty="0"/>
              <a:t> B. [w:] R. </a:t>
            </a:r>
            <a:r>
              <a:rPr lang="pl-PL" dirty="0" err="1"/>
              <a:t>Dowgier</a:t>
            </a:r>
            <a:r>
              <a:rPr lang="pl-PL" dirty="0"/>
              <a:t>, L. </a:t>
            </a:r>
            <a:r>
              <a:rPr lang="pl-PL" dirty="0" err="1"/>
              <a:t>Etel</a:t>
            </a:r>
            <a:r>
              <a:rPr lang="pl-PL" dirty="0"/>
              <a:t>, G. Liszewski, B. </a:t>
            </a:r>
            <a:r>
              <a:rPr lang="pl-PL" dirty="0" err="1"/>
              <a:t>Pahl</a:t>
            </a:r>
            <a:r>
              <a:rPr lang="pl-PL" dirty="0"/>
              <a:t>, </a:t>
            </a:r>
            <a:r>
              <a:rPr lang="pl-PL" i="1" dirty="0"/>
              <a:t>Podatki i opłaty lokalne. Komentarz</a:t>
            </a:r>
            <a:r>
              <a:rPr lang="pl-PL" dirty="0"/>
              <a:t>, LEX/el. 2021, art. 18(a),</a:t>
            </a:r>
          </a:p>
          <a:p>
            <a:r>
              <a:rPr lang="pl-PL" dirty="0" err="1"/>
              <a:t>Dudar</a:t>
            </a:r>
            <a:r>
              <a:rPr lang="pl-PL" dirty="0"/>
              <a:t> G. [w:] L. </a:t>
            </a:r>
            <a:r>
              <a:rPr lang="pl-PL" dirty="0" err="1"/>
              <a:t>Etel</a:t>
            </a:r>
            <a:r>
              <a:rPr lang="pl-PL" dirty="0"/>
              <a:t>, G. </a:t>
            </a:r>
            <a:r>
              <a:rPr lang="pl-PL" dirty="0" err="1"/>
              <a:t>Dudar</a:t>
            </a:r>
            <a:r>
              <a:rPr lang="pl-PL" dirty="0"/>
              <a:t>, </a:t>
            </a:r>
            <a:r>
              <a:rPr lang="pl-PL" i="1" dirty="0"/>
              <a:t>Komentarz do ustawy o podatkach i opłatach lokalnych [w:] Podatki i opłaty lokalne. Podatek rolny. Podatek leśny. Komentarz</a:t>
            </a:r>
            <a:r>
              <a:rPr lang="pl-PL" dirty="0"/>
              <a:t>, Warszawa 2008, art. 18(a),</a:t>
            </a:r>
          </a:p>
          <a:p>
            <a:r>
              <a:rPr lang="pl-PL" dirty="0"/>
              <a:t>Kondej M., </a:t>
            </a:r>
            <a:r>
              <a:rPr lang="pl-PL" i="1" dirty="0"/>
              <a:t>Specyfika regulacji podatkowej a rola klauzul </a:t>
            </a:r>
            <a:r>
              <a:rPr lang="pl-PL" i="1" dirty="0" err="1"/>
              <a:t>antyabuzywnych</a:t>
            </a:r>
            <a:r>
              <a:rPr lang="pl-PL" i="1" dirty="0"/>
              <a:t> </a:t>
            </a:r>
            <a:r>
              <a:rPr lang="pl-PL" dirty="0"/>
              <a:t>[w:] </a:t>
            </a:r>
            <a:r>
              <a:rPr lang="pl-PL" i="1" dirty="0"/>
              <a:t>Uszczelnienie systemu podatkowego w Polsce</a:t>
            </a:r>
            <a:r>
              <a:rPr lang="pl-PL" dirty="0"/>
              <a:t>, red. D. J. Gajewski, Warszawa 2020,</a:t>
            </a:r>
          </a:p>
          <a:p>
            <a:r>
              <a:rPr lang="pl-PL" dirty="0"/>
              <a:t>Kosikowski C., </a:t>
            </a:r>
            <a:r>
              <a:rPr lang="pl-PL" dirty="0" err="1"/>
              <a:t>Ruśkowski</a:t>
            </a:r>
            <a:r>
              <a:rPr lang="pl-PL" dirty="0"/>
              <a:t> E., </a:t>
            </a:r>
            <a:r>
              <a:rPr lang="pl-PL" i="1" dirty="0"/>
              <a:t>Finanse i prawo finansowe</a:t>
            </a:r>
            <a:r>
              <a:rPr lang="pl-PL" dirty="0"/>
              <a:t>, Warszawa 1994,</a:t>
            </a:r>
          </a:p>
          <a:p>
            <a:r>
              <a:rPr lang="pl-PL" dirty="0"/>
              <a:t>Liszewski G., </a:t>
            </a:r>
            <a:r>
              <a:rPr lang="pl-PL" i="1" dirty="0"/>
              <a:t>Zakres podmiotowy opłaty od posiadania psów </a:t>
            </a:r>
            <a:r>
              <a:rPr lang="pl-PL" dirty="0"/>
              <a:t>[w:] </a:t>
            </a:r>
            <a:r>
              <a:rPr lang="pl-PL" i="1" dirty="0"/>
              <a:t>Opłaty lokalne. Komentarz</a:t>
            </a:r>
            <a:r>
              <a:rPr lang="pl-PL" dirty="0"/>
              <a:t>, red. L. </a:t>
            </a:r>
            <a:r>
              <a:rPr lang="pl-PL" dirty="0" err="1"/>
              <a:t>Etel</a:t>
            </a:r>
            <a:r>
              <a:rPr lang="pl-PL" dirty="0"/>
              <a:t>, G. Liszewski, Warszawa 2016, s. 124,</a:t>
            </a:r>
          </a:p>
          <a:p>
            <a:r>
              <a:rPr lang="pl-PL" dirty="0" err="1"/>
              <a:t>Pahl</a:t>
            </a:r>
            <a:r>
              <a:rPr lang="pl-PL" dirty="0"/>
              <a:t> B., </a:t>
            </a:r>
            <a:r>
              <a:rPr lang="pl-PL" i="1" dirty="0"/>
              <a:t>Opłata od posiadania psów </a:t>
            </a:r>
            <a:r>
              <a:rPr lang="pl-PL" dirty="0"/>
              <a:t>[w:] </a:t>
            </a:r>
            <a:r>
              <a:rPr lang="pl-PL" i="1" dirty="0"/>
              <a:t>Podatki i opłaty lokalne. Teoria i praktyka</a:t>
            </a:r>
            <a:r>
              <a:rPr lang="pl-PL" dirty="0"/>
              <a:t>, Warszawa 2017.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985765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19032F1-5BE0-5002-A213-6CF1053DF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Tytuł referatu- wątpliwości terminologiczne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D88B066-FEE8-1A68-E268-966CD0BBD6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dirty="0"/>
              <a:t>Podatek do 31.12.2007 r. </a:t>
            </a:r>
          </a:p>
          <a:p>
            <a:r>
              <a:rPr lang="pl-PL" dirty="0"/>
              <a:t>Funkcjonowanie wskazanego podatku było powszechnie krytykowane (nie przemawiają za nim ani względy fiskalne (wpływy z tego podatku były marginalne), ani też inne funkcje, jakie podatek może pełnić w systemie podatkowym)</a:t>
            </a:r>
          </a:p>
          <a:p>
            <a:r>
              <a:rPr lang="pl-PL" dirty="0"/>
              <a:t>Opłata od posiadania psów od 1.01.2008 r.</a:t>
            </a:r>
          </a:p>
          <a:p>
            <a:r>
              <a:rPr lang="pl-PL" dirty="0"/>
              <a:t>Ustawa z dnia 12 stycznia 1991 r. o podatkach i opłatach lokalnych (t. j. Dz. U. z 2023 r. poz. 70).</a:t>
            </a:r>
          </a:p>
          <a:p>
            <a:r>
              <a:rPr lang="pl-PL" dirty="0"/>
              <a:t>Definicja legalna podatku art. 6 OP</a:t>
            </a:r>
          </a:p>
          <a:p>
            <a:r>
              <a:rPr lang="pl-PL" dirty="0"/>
              <a:t>Konstrukcja-&gt; ukryty podatek</a:t>
            </a:r>
          </a:p>
          <a:p>
            <a:r>
              <a:rPr lang="pl-PL" dirty="0"/>
              <a:t>charakter fakultatywny (rada gminy może, ale nie musi wprowadzać tej opłaty na swoim terenie).</a:t>
            </a:r>
          </a:p>
        </p:txBody>
      </p:sp>
    </p:spTree>
    <p:extLst>
      <p:ext uri="{BB962C8B-B14F-4D97-AF65-F5344CB8AC3E}">
        <p14:creationId xmlns:p14="http://schemas.microsoft.com/office/powerpoint/2010/main" val="21533043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C57A2A3-407A-4D58-C7A1-E41103A379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Zakres podmiotowy opłaty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BC1BEEB-2FB5-F406-F5A8-55578E5698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Opłatę pobiera się od osób fizycznych </a:t>
            </a:r>
            <a:r>
              <a:rPr lang="pl-PL" u="sng" dirty="0"/>
              <a:t>posiadających</a:t>
            </a:r>
            <a:r>
              <a:rPr lang="pl-PL" dirty="0"/>
              <a:t> psy. </a:t>
            </a:r>
          </a:p>
          <a:p>
            <a:r>
              <a:rPr lang="pl-PL" dirty="0"/>
              <a:t>Brak uzależnienia obowiązku podatkowego od </a:t>
            </a:r>
            <a:r>
              <a:rPr lang="pl-PL" u="sng" dirty="0"/>
              <a:t>własności </a:t>
            </a:r>
            <a:r>
              <a:rPr lang="pl-PL" dirty="0"/>
              <a:t>psa (potencjalny problem w wykazaniu własności psa)</a:t>
            </a:r>
          </a:p>
          <a:p>
            <a:r>
              <a:rPr lang="pl-PL" dirty="0"/>
              <a:t>Pojęcie "posiadanie psa" należy rozumieć w sensie faktycznym i prawnym jako stan władztwa nad psem. Ogólnie rzecz ujmując posiadanie psa to nic innego jak faktyczne władztwo nad psem. Władztwo to może wynikać z konkretnego tytułu prawnego (własności), bądź też może być wykonywane bez takiego tytułu (Wyrok WSA w Gliwicach z 4.10.2010 r., I SA/</a:t>
            </a:r>
            <a:r>
              <a:rPr lang="pl-PL" dirty="0" err="1"/>
              <a:t>Gl</a:t>
            </a:r>
            <a:r>
              <a:rPr lang="pl-PL" dirty="0"/>
              <a:t> 572/10, LEX nr 748271).</a:t>
            </a:r>
          </a:p>
        </p:txBody>
      </p:sp>
    </p:spTree>
    <p:extLst>
      <p:ext uri="{BB962C8B-B14F-4D97-AF65-F5344CB8AC3E}">
        <p14:creationId xmlns:p14="http://schemas.microsoft.com/office/powerpoint/2010/main" val="9845672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00564C9-1E63-D1EE-5E92-D5B6F15D5B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Historia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A2C4631-6212-9615-9EEF-B86C599C17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Po raz pierwszy podatek od psów domowych wprowadzono w Królestwie Prus w 1810 jako jeden z tzw. podatków od luksusu. Prawodawcy wychodzili z założenia, że posiadacz niebędącego zwierzęciem użytkowym psa musi także posiadać duży zasób środków finansowych. </a:t>
            </a:r>
          </a:p>
          <a:p>
            <a:r>
              <a:rPr lang="pl-PL" dirty="0"/>
              <a:t>Podatek w wysokości pięciu szylingów rocznie od psa był pobierany w Nowej Zelandii w 1880 r. Na mocy ustawy o rejestracji psów w celu egzekwowania rejestracji i kontroli psów. Wojna o podatek od psów była konfrontacją w 1898 r. między Koroną a grupą północnych Maorysów sprzeciwiającą się wprowadzeniu „podatku od psów”.</a:t>
            </a:r>
          </a:p>
        </p:txBody>
      </p:sp>
    </p:spTree>
    <p:extLst>
      <p:ext uri="{BB962C8B-B14F-4D97-AF65-F5344CB8AC3E}">
        <p14:creationId xmlns:p14="http://schemas.microsoft.com/office/powerpoint/2010/main" val="33828171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96D4DB0-003B-C26C-C6E0-3B5AFA76AB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Niemcy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54BFB52-CD4F-C84E-3DCA-58A025E0BB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Obecnie w Niemczech podatek ten jest podatkiem komunalnym, gminy mają prawo ustalać jego wysokość, a także różnicować w zależności od rasy psa.</a:t>
            </a:r>
          </a:p>
          <a:p>
            <a:r>
              <a:rPr lang="pl-PL" dirty="0"/>
              <a:t>Wyższy podatek- rasy niebezpieczne (np. w Monachium standardowo 100 E, rasa niebezpieczna 800!).</a:t>
            </a:r>
          </a:p>
          <a:p>
            <a:r>
              <a:rPr lang="pl-PL" dirty="0"/>
              <a:t>Psy użytkowe, przewodnicy niewidomych i psy w schroniskach dla zwierząt są w zależności od gminy zwolnione od podatku lub podlegają obniżonemu opodatkowaniu.</a:t>
            </a:r>
          </a:p>
          <a:p>
            <a:r>
              <a:rPr lang="pl-PL" dirty="0"/>
              <a:t>Obowiązkowe zgłoszenie do US i darmowa rejestracja psa</a:t>
            </a:r>
          </a:p>
        </p:txBody>
      </p:sp>
    </p:spTree>
    <p:extLst>
      <p:ext uri="{BB962C8B-B14F-4D97-AF65-F5344CB8AC3E}">
        <p14:creationId xmlns:p14="http://schemas.microsoft.com/office/powerpoint/2010/main" val="37070149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8D00E6F-86BB-D2E9-0520-BB30767640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Niemcy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5B83B43-CA11-E865-D2C9-C958B5765D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/>
              <a:t>ubezpieczenie OC</a:t>
            </a:r>
          </a:p>
          <a:p>
            <a:r>
              <a:rPr lang="pl-PL" dirty="0"/>
              <a:t>„licencja” na psa pow. 40cm: (</a:t>
            </a:r>
            <a:r>
              <a:rPr lang="pl-PL" dirty="0" err="1"/>
              <a:t>Hundeführerschein</a:t>
            </a:r>
            <a:r>
              <a:rPr lang="pl-PL" dirty="0"/>
              <a:t>, </a:t>
            </a:r>
            <a:r>
              <a:rPr lang="pl-PL" dirty="0" err="1"/>
              <a:t>Sachkundenachweis</a:t>
            </a:r>
            <a:r>
              <a:rPr lang="pl-PL" dirty="0"/>
              <a:t>)</a:t>
            </a:r>
          </a:p>
          <a:p>
            <a:r>
              <a:rPr lang="pl-PL" dirty="0"/>
              <a:t>wymóg stawiany właścicielom większych psów, by upewnić się, iż są oni w stanie zapanować nad psem</a:t>
            </a:r>
          </a:p>
          <a:p>
            <a:r>
              <a:rPr lang="pl-PL" dirty="0"/>
              <a:t>Obowiązek posiadania takich uprawnień mają właściciele dużych ras (czyli od 40 cm) oraz ras niebezpiecznych. </a:t>
            </a:r>
          </a:p>
          <a:p>
            <a:r>
              <a:rPr lang="pl-PL" dirty="0"/>
              <a:t>Tego typu szkolenia przeprowadzają ośrodki szkoleniowe, gdzie należy zapisać się na kurs zakończony testem. Potwierdza umiejętności w panowaniu nad psem.</a:t>
            </a:r>
          </a:p>
        </p:txBody>
      </p:sp>
    </p:spTree>
    <p:extLst>
      <p:ext uri="{BB962C8B-B14F-4D97-AF65-F5344CB8AC3E}">
        <p14:creationId xmlns:p14="http://schemas.microsoft.com/office/powerpoint/2010/main" val="4265772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46B034A-3A08-DAD0-208E-7582E33BE0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Niemcy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6A1ABB5-E77B-72C0-1B19-6BC6CFFC45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l-PL" dirty="0"/>
              <a:t>Alano (Bayern, Brandenburg, </a:t>
            </a:r>
            <a:r>
              <a:rPr lang="pl-PL" dirty="0" err="1"/>
              <a:t>Nordrhein-Westfalen</a:t>
            </a:r>
            <a:r>
              <a:rPr lang="pl-PL" dirty="0"/>
              <a:t>)</a:t>
            </a:r>
          </a:p>
          <a:p>
            <a:r>
              <a:rPr lang="pl-PL" dirty="0"/>
              <a:t>· American </a:t>
            </a:r>
            <a:r>
              <a:rPr lang="pl-PL" dirty="0" err="1"/>
              <a:t>Bulldog</a:t>
            </a:r>
            <a:r>
              <a:rPr lang="pl-PL" dirty="0"/>
              <a:t> (Bayern, </a:t>
            </a:r>
            <a:r>
              <a:rPr lang="pl-PL" dirty="0" err="1"/>
              <a:t>Hessen</a:t>
            </a:r>
            <a:r>
              <a:rPr lang="pl-PL" dirty="0"/>
              <a:t>, </a:t>
            </a:r>
            <a:r>
              <a:rPr lang="pl-PL" dirty="0" err="1"/>
              <a:t>Nordrhein-Westfalen</a:t>
            </a:r>
            <a:r>
              <a:rPr lang="pl-PL" dirty="0"/>
              <a:t>)</a:t>
            </a:r>
          </a:p>
          <a:p>
            <a:r>
              <a:rPr lang="pl-PL" dirty="0"/>
              <a:t>· American </a:t>
            </a:r>
            <a:r>
              <a:rPr lang="pl-PL" dirty="0" err="1"/>
              <a:t>Pitbull</a:t>
            </a:r>
            <a:r>
              <a:rPr lang="pl-PL" dirty="0"/>
              <a:t> </a:t>
            </a:r>
            <a:r>
              <a:rPr lang="pl-PL" dirty="0" err="1"/>
              <a:t>Terrier</a:t>
            </a:r>
            <a:r>
              <a:rPr lang="pl-PL" dirty="0"/>
              <a:t> (Baden-</a:t>
            </a:r>
            <a:r>
              <a:rPr lang="pl-PL" dirty="0" err="1"/>
              <a:t>Württemberg</a:t>
            </a:r>
            <a:r>
              <a:rPr lang="pl-PL" dirty="0"/>
              <a:t>, Bayern, Berlin, Brandenburg, </a:t>
            </a:r>
            <a:r>
              <a:rPr lang="pl-PL" dirty="0" err="1"/>
              <a:t>Bremen</a:t>
            </a:r>
            <a:r>
              <a:rPr lang="pl-PL" dirty="0"/>
              <a:t>, Hamburg, </a:t>
            </a:r>
            <a:r>
              <a:rPr lang="pl-PL" dirty="0" err="1"/>
              <a:t>Hessen</a:t>
            </a:r>
            <a:r>
              <a:rPr lang="pl-PL" dirty="0"/>
              <a:t>, </a:t>
            </a:r>
            <a:r>
              <a:rPr lang="pl-PL" dirty="0" err="1"/>
              <a:t>Mecklenburg-Vorpommern</a:t>
            </a:r>
            <a:r>
              <a:rPr lang="pl-PL" dirty="0"/>
              <a:t>, </a:t>
            </a:r>
            <a:r>
              <a:rPr lang="pl-PL" dirty="0" err="1"/>
              <a:t>Nordrhein-Westfalen</a:t>
            </a:r>
            <a:r>
              <a:rPr lang="pl-PL" dirty="0"/>
              <a:t>, </a:t>
            </a:r>
            <a:r>
              <a:rPr lang="pl-PL" dirty="0" err="1"/>
              <a:t>Rheinland-Pfalz</a:t>
            </a:r>
            <a:r>
              <a:rPr lang="pl-PL" dirty="0"/>
              <a:t>, </a:t>
            </a:r>
            <a:r>
              <a:rPr lang="pl-PL" dirty="0" err="1"/>
              <a:t>Saarland</a:t>
            </a:r>
            <a:r>
              <a:rPr lang="pl-PL" dirty="0"/>
              <a:t>, </a:t>
            </a:r>
            <a:r>
              <a:rPr lang="pl-PL" dirty="0" err="1"/>
              <a:t>Sachsen</a:t>
            </a:r>
            <a:r>
              <a:rPr lang="pl-PL" dirty="0"/>
              <a:t>, </a:t>
            </a:r>
            <a:r>
              <a:rPr lang="pl-PL" dirty="0" err="1"/>
              <a:t>Sachsen</a:t>
            </a:r>
            <a:r>
              <a:rPr lang="pl-PL" dirty="0"/>
              <a:t>-Anhalt, </a:t>
            </a:r>
            <a:r>
              <a:rPr lang="pl-PL" dirty="0" err="1"/>
              <a:t>Thüringen</a:t>
            </a:r>
            <a:r>
              <a:rPr lang="pl-PL" dirty="0"/>
              <a:t>)</a:t>
            </a:r>
          </a:p>
          <a:p>
            <a:r>
              <a:rPr lang="pl-PL" dirty="0"/>
              <a:t>· American </a:t>
            </a:r>
            <a:r>
              <a:rPr lang="pl-PL" dirty="0" err="1"/>
              <a:t>Staffordshire</a:t>
            </a:r>
            <a:r>
              <a:rPr lang="pl-PL" dirty="0"/>
              <a:t> </a:t>
            </a:r>
            <a:r>
              <a:rPr lang="pl-PL" dirty="0" err="1"/>
              <a:t>Terrier</a:t>
            </a:r>
            <a:r>
              <a:rPr lang="pl-PL" dirty="0"/>
              <a:t>  (Baden-</a:t>
            </a:r>
            <a:r>
              <a:rPr lang="pl-PL" dirty="0" err="1"/>
              <a:t>Württemberg</a:t>
            </a:r>
            <a:r>
              <a:rPr lang="pl-PL" dirty="0"/>
              <a:t>, Bayern, Berlin, Brandenburg, </a:t>
            </a:r>
            <a:r>
              <a:rPr lang="pl-PL" dirty="0" err="1"/>
              <a:t>Bremen</a:t>
            </a:r>
            <a:r>
              <a:rPr lang="pl-PL" dirty="0"/>
              <a:t>, Hamburg, </a:t>
            </a:r>
            <a:r>
              <a:rPr lang="pl-PL" dirty="0" err="1"/>
              <a:t>Hessen</a:t>
            </a:r>
            <a:r>
              <a:rPr lang="pl-PL" dirty="0"/>
              <a:t>, </a:t>
            </a:r>
            <a:r>
              <a:rPr lang="pl-PL" dirty="0" err="1"/>
              <a:t>Mecklenburg-Vorpommern</a:t>
            </a:r>
            <a:r>
              <a:rPr lang="pl-PL" dirty="0"/>
              <a:t>, </a:t>
            </a:r>
            <a:r>
              <a:rPr lang="pl-PL" dirty="0" err="1"/>
              <a:t>Nordrhein-Westfalen</a:t>
            </a:r>
            <a:r>
              <a:rPr lang="pl-PL" dirty="0"/>
              <a:t>, </a:t>
            </a:r>
            <a:r>
              <a:rPr lang="pl-PL" dirty="0" err="1"/>
              <a:t>Rheinland-Pfalz</a:t>
            </a:r>
            <a:r>
              <a:rPr lang="pl-PL" dirty="0"/>
              <a:t>, </a:t>
            </a:r>
            <a:r>
              <a:rPr lang="pl-PL" dirty="0" err="1"/>
              <a:t>Saarland</a:t>
            </a:r>
            <a:r>
              <a:rPr lang="pl-PL" dirty="0"/>
              <a:t>, </a:t>
            </a:r>
            <a:r>
              <a:rPr lang="pl-PL" dirty="0" err="1"/>
              <a:t>Sachsen</a:t>
            </a:r>
            <a:r>
              <a:rPr lang="pl-PL" dirty="0"/>
              <a:t>, </a:t>
            </a:r>
            <a:r>
              <a:rPr lang="pl-PL" dirty="0" err="1"/>
              <a:t>Sachsen</a:t>
            </a:r>
            <a:r>
              <a:rPr lang="pl-PL" dirty="0"/>
              <a:t>-Anhalt, </a:t>
            </a:r>
            <a:r>
              <a:rPr lang="pl-PL" dirty="0" err="1"/>
              <a:t>Thüringen</a:t>
            </a:r>
            <a:r>
              <a:rPr lang="pl-PL" dirty="0"/>
              <a:t>))</a:t>
            </a:r>
          </a:p>
          <a:p>
            <a:r>
              <a:rPr lang="pl-PL" dirty="0"/>
              <a:t>· </a:t>
            </a:r>
            <a:r>
              <a:rPr lang="pl-PL" dirty="0" err="1"/>
              <a:t>Bullmastiff</a:t>
            </a:r>
            <a:r>
              <a:rPr lang="pl-PL" dirty="0"/>
              <a:t> (Baden-</a:t>
            </a:r>
            <a:r>
              <a:rPr lang="pl-PL" dirty="0" err="1"/>
              <a:t>Württemberg</a:t>
            </a:r>
            <a:r>
              <a:rPr lang="pl-PL" dirty="0"/>
              <a:t>, Bayern, Berlin, Brandenburg, Hamburg, </a:t>
            </a:r>
            <a:r>
              <a:rPr lang="pl-PL" dirty="0" err="1"/>
              <a:t>Nordrhein-Westfalen</a:t>
            </a:r>
            <a:r>
              <a:rPr lang="pl-PL" dirty="0"/>
              <a:t>)</a:t>
            </a:r>
          </a:p>
          <a:p>
            <a:r>
              <a:rPr lang="pl-PL" dirty="0"/>
              <a:t>· </a:t>
            </a:r>
            <a:r>
              <a:rPr lang="pl-PL" dirty="0" err="1"/>
              <a:t>Bullterrier</a:t>
            </a:r>
            <a:r>
              <a:rPr lang="pl-PL" dirty="0"/>
              <a:t> (Baden-</a:t>
            </a:r>
            <a:r>
              <a:rPr lang="pl-PL" dirty="0" err="1"/>
              <a:t>Württemberg</a:t>
            </a:r>
            <a:r>
              <a:rPr lang="pl-PL" dirty="0"/>
              <a:t>, Bayern, Berlin, Brandenburg, </a:t>
            </a:r>
            <a:r>
              <a:rPr lang="pl-PL" dirty="0" err="1"/>
              <a:t>Bremen</a:t>
            </a:r>
            <a:r>
              <a:rPr lang="pl-PL" dirty="0"/>
              <a:t>, Hamburg, </a:t>
            </a:r>
            <a:r>
              <a:rPr lang="pl-PL" dirty="0" err="1"/>
              <a:t>Hessen</a:t>
            </a:r>
            <a:r>
              <a:rPr lang="pl-PL" dirty="0"/>
              <a:t>, </a:t>
            </a:r>
            <a:r>
              <a:rPr lang="pl-PL" dirty="0" err="1"/>
              <a:t>Mecklenburg-Vorpommern</a:t>
            </a:r>
            <a:r>
              <a:rPr lang="pl-PL" dirty="0"/>
              <a:t>, </a:t>
            </a:r>
            <a:r>
              <a:rPr lang="pl-PL" dirty="0" err="1"/>
              <a:t>Nordrhein-Westfalen</a:t>
            </a:r>
            <a:r>
              <a:rPr lang="pl-PL" dirty="0"/>
              <a:t>, </a:t>
            </a:r>
            <a:r>
              <a:rPr lang="pl-PL" dirty="0" err="1"/>
              <a:t>Sachsen</a:t>
            </a:r>
            <a:r>
              <a:rPr lang="pl-PL" dirty="0"/>
              <a:t>, </a:t>
            </a:r>
            <a:r>
              <a:rPr lang="pl-PL" dirty="0" err="1"/>
              <a:t>Sachsen</a:t>
            </a:r>
            <a:r>
              <a:rPr lang="pl-PL" dirty="0"/>
              <a:t>-Anhalt, </a:t>
            </a:r>
            <a:r>
              <a:rPr lang="pl-PL" dirty="0" err="1"/>
              <a:t>Thüringen</a:t>
            </a:r>
            <a:r>
              <a:rPr lang="pl-PL" dirty="0"/>
              <a:t>)</a:t>
            </a:r>
          </a:p>
          <a:p>
            <a:r>
              <a:rPr lang="pl-PL" dirty="0"/>
              <a:t>· </a:t>
            </a:r>
            <a:r>
              <a:rPr lang="pl-PL" dirty="0" err="1"/>
              <a:t>Cane</a:t>
            </a:r>
            <a:r>
              <a:rPr lang="pl-PL" dirty="0"/>
              <a:t> Corso (Bayern, Brandenburg)</a:t>
            </a:r>
          </a:p>
          <a:p>
            <a:r>
              <a:rPr lang="pl-PL" dirty="0"/>
              <a:t>· </a:t>
            </a:r>
            <a:r>
              <a:rPr lang="pl-PL" dirty="0" err="1"/>
              <a:t>Dobermann</a:t>
            </a:r>
            <a:r>
              <a:rPr lang="pl-PL" dirty="0"/>
              <a:t> (Brandenburg)</a:t>
            </a:r>
          </a:p>
          <a:p>
            <a:r>
              <a:rPr lang="pl-PL" dirty="0"/>
              <a:t>· Dogo Argentino (Baden-</a:t>
            </a:r>
            <a:r>
              <a:rPr lang="pl-PL" dirty="0" err="1"/>
              <a:t>Württemberg</a:t>
            </a:r>
            <a:r>
              <a:rPr lang="pl-PL" dirty="0"/>
              <a:t>, Bayern, Berlin, Brandenburg, Hamburg, </a:t>
            </a:r>
            <a:r>
              <a:rPr lang="pl-PL" dirty="0" err="1"/>
              <a:t>Hessen</a:t>
            </a:r>
            <a:r>
              <a:rPr lang="pl-PL" dirty="0"/>
              <a:t>, </a:t>
            </a:r>
            <a:r>
              <a:rPr lang="pl-PL" dirty="0" err="1"/>
              <a:t>Nordrhein-Westfalen</a:t>
            </a:r>
            <a:r>
              <a:rPr lang="pl-PL" dirty="0"/>
              <a:t>)</a:t>
            </a:r>
          </a:p>
          <a:p>
            <a:r>
              <a:rPr lang="pl-PL" dirty="0"/>
              <a:t>· </a:t>
            </a:r>
            <a:r>
              <a:rPr lang="pl-PL" dirty="0" err="1"/>
              <a:t>Dogue</a:t>
            </a:r>
            <a:r>
              <a:rPr lang="pl-PL" dirty="0"/>
              <a:t> de Bordeaux (Baden-</a:t>
            </a:r>
            <a:r>
              <a:rPr lang="pl-PL" dirty="0" err="1"/>
              <a:t>Württemberg</a:t>
            </a:r>
            <a:r>
              <a:rPr lang="pl-PL" dirty="0"/>
              <a:t>, Bayern, Brandenburg, Hamburg)</a:t>
            </a:r>
          </a:p>
          <a:p>
            <a:r>
              <a:rPr lang="pl-PL" dirty="0"/>
              <a:t>· Fila </a:t>
            </a:r>
            <a:r>
              <a:rPr lang="pl-PL" dirty="0" err="1"/>
              <a:t>Brasileiro</a:t>
            </a:r>
            <a:r>
              <a:rPr lang="pl-PL" dirty="0"/>
              <a:t> (Baden-</a:t>
            </a:r>
            <a:r>
              <a:rPr lang="pl-PL" dirty="0" err="1"/>
              <a:t>Württemberg</a:t>
            </a:r>
            <a:r>
              <a:rPr lang="pl-PL" dirty="0"/>
              <a:t>, Bayern, Berlin, Brandenburg, Hamburg, </a:t>
            </a:r>
            <a:r>
              <a:rPr lang="pl-PL" dirty="0" err="1"/>
              <a:t>Hessen</a:t>
            </a:r>
            <a:r>
              <a:rPr lang="pl-PL" dirty="0"/>
              <a:t>, </a:t>
            </a:r>
            <a:r>
              <a:rPr lang="pl-PL" dirty="0" err="1"/>
              <a:t>Nordrhein-Westfalen</a:t>
            </a:r>
            <a:r>
              <a:rPr lang="pl-PL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2020499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1ECB1C2-46F9-13FB-B6DF-7B0FF59400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Niemcy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DEA17D3-3444-2686-0A42-A08C0EBEEF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pl-PL" dirty="0"/>
              <a:t>· </a:t>
            </a:r>
            <a:r>
              <a:rPr lang="pl-PL" dirty="0" err="1"/>
              <a:t>Kangal</a:t>
            </a:r>
            <a:r>
              <a:rPr lang="pl-PL" dirty="0"/>
              <a:t> (Hamburg, </a:t>
            </a:r>
            <a:r>
              <a:rPr lang="pl-PL" dirty="0" err="1"/>
              <a:t>Hessen</a:t>
            </a:r>
            <a:r>
              <a:rPr lang="pl-PL" dirty="0"/>
              <a:t>)</a:t>
            </a:r>
          </a:p>
          <a:p>
            <a:r>
              <a:rPr lang="pl-PL" dirty="0"/>
              <a:t>· </a:t>
            </a:r>
            <a:r>
              <a:rPr lang="pl-PL" dirty="0" err="1"/>
              <a:t>Kaukasischer</a:t>
            </a:r>
            <a:r>
              <a:rPr lang="pl-PL" dirty="0"/>
              <a:t> </a:t>
            </a:r>
            <a:r>
              <a:rPr lang="pl-PL" dirty="0" err="1"/>
              <a:t>Owtscharka</a:t>
            </a:r>
            <a:r>
              <a:rPr lang="pl-PL" dirty="0"/>
              <a:t> (Hamburg, </a:t>
            </a:r>
            <a:r>
              <a:rPr lang="pl-PL" dirty="0" err="1"/>
              <a:t>Hessen</a:t>
            </a:r>
            <a:r>
              <a:rPr lang="pl-PL" dirty="0"/>
              <a:t>)</a:t>
            </a:r>
          </a:p>
          <a:p>
            <a:r>
              <a:rPr lang="pl-PL" dirty="0"/>
              <a:t>· Mastiff (Baden-</a:t>
            </a:r>
            <a:r>
              <a:rPr lang="pl-PL" dirty="0" err="1"/>
              <a:t>Württemberg</a:t>
            </a:r>
            <a:r>
              <a:rPr lang="pl-PL" dirty="0"/>
              <a:t>, Bayern, Berlin, Brandenburg, Hamburg, </a:t>
            </a:r>
            <a:r>
              <a:rPr lang="pl-PL" dirty="0" err="1"/>
              <a:t>Hessen</a:t>
            </a:r>
            <a:r>
              <a:rPr lang="pl-PL" dirty="0"/>
              <a:t>, </a:t>
            </a:r>
            <a:r>
              <a:rPr lang="pl-PL" dirty="0" err="1"/>
              <a:t>Nordrhein-Westfalen</a:t>
            </a:r>
            <a:r>
              <a:rPr lang="pl-PL" dirty="0"/>
              <a:t>)</a:t>
            </a:r>
          </a:p>
          <a:p>
            <a:r>
              <a:rPr lang="pl-PL" dirty="0"/>
              <a:t>· </a:t>
            </a:r>
            <a:r>
              <a:rPr lang="pl-PL" dirty="0" err="1"/>
              <a:t>Mastin</a:t>
            </a:r>
            <a:r>
              <a:rPr lang="pl-PL" dirty="0"/>
              <a:t> </a:t>
            </a:r>
            <a:r>
              <a:rPr lang="pl-PL" dirty="0" err="1"/>
              <a:t>Espanol</a:t>
            </a:r>
            <a:r>
              <a:rPr lang="pl-PL" dirty="0"/>
              <a:t> (Baden-</a:t>
            </a:r>
            <a:r>
              <a:rPr lang="pl-PL" dirty="0" err="1"/>
              <a:t>Württemberg</a:t>
            </a:r>
            <a:r>
              <a:rPr lang="pl-PL" dirty="0"/>
              <a:t>, Bayern, Berlin, Brandenburg, Hamburg, </a:t>
            </a:r>
            <a:r>
              <a:rPr lang="pl-PL" dirty="0" err="1"/>
              <a:t>Nordrhein-Westfalen</a:t>
            </a:r>
            <a:r>
              <a:rPr lang="pl-PL" dirty="0"/>
              <a:t>)</a:t>
            </a:r>
          </a:p>
          <a:p>
            <a:r>
              <a:rPr lang="pl-PL" dirty="0"/>
              <a:t>· </a:t>
            </a:r>
            <a:r>
              <a:rPr lang="pl-PL" dirty="0" err="1"/>
              <a:t>Mastino</a:t>
            </a:r>
            <a:r>
              <a:rPr lang="pl-PL" dirty="0"/>
              <a:t> </a:t>
            </a:r>
            <a:r>
              <a:rPr lang="pl-PL" dirty="0" err="1"/>
              <a:t>Napoletano</a:t>
            </a:r>
            <a:r>
              <a:rPr lang="pl-PL" dirty="0"/>
              <a:t> (Baden-</a:t>
            </a:r>
            <a:r>
              <a:rPr lang="pl-PL" dirty="0" err="1"/>
              <a:t>Württemberg</a:t>
            </a:r>
            <a:r>
              <a:rPr lang="pl-PL" dirty="0"/>
              <a:t>, Bayern, Berlin, Brandenburg, Hamburg, </a:t>
            </a:r>
            <a:r>
              <a:rPr lang="pl-PL" dirty="0" err="1"/>
              <a:t>Hessen</a:t>
            </a:r>
            <a:r>
              <a:rPr lang="pl-PL" dirty="0"/>
              <a:t>, </a:t>
            </a:r>
            <a:r>
              <a:rPr lang="pl-PL" dirty="0" err="1"/>
              <a:t>Nordrhein-Westfalen</a:t>
            </a:r>
            <a:r>
              <a:rPr lang="pl-PL" dirty="0"/>
              <a:t>)</a:t>
            </a:r>
          </a:p>
          <a:p>
            <a:r>
              <a:rPr lang="pl-PL" dirty="0"/>
              <a:t>· </a:t>
            </a:r>
            <a:r>
              <a:rPr lang="pl-PL" dirty="0" err="1"/>
              <a:t>Perro</a:t>
            </a:r>
            <a:r>
              <a:rPr lang="pl-PL" dirty="0"/>
              <a:t> de Presa Canario (Bayern, Brandenburg)</a:t>
            </a:r>
          </a:p>
          <a:p>
            <a:r>
              <a:rPr lang="pl-PL" dirty="0"/>
              <a:t>· </a:t>
            </a:r>
            <a:r>
              <a:rPr lang="pl-PL" dirty="0" err="1"/>
              <a:t>Perro</a:t>
            </a:r>
            <a:r>
              <a:rPr lang="pl-PL" dirty="0"/>
              <a:t> de Presa </a:t>
            </a:r>
            <a:r>
              <a:rPr lang="pl-PL" dirty="0" err="1"/>
              <a:t>Mallorquin</a:t>
            </a:r>
            <a:r>
              <a:rPr lang="pl-PL" dirty="0"/>
              <a:t> (Bayern, Brandenburg)</a:t>
            </a:r>
          </a:p>
          <a:p>
            <a:r>
              <a:rPr lang="pl-PL" dirty="0"/>
              <a:t>· Rottweiler (Bayern, Brandenburg, Hamburg, </a:t>
            </a:r>
            <a:r>
              <a:rPr lang="pl-PL" dirty="0" err="1"/>
              <a:t>Hessen</a:t>
            </a:r>
            <a:r>
              <a:rPr lang="pl-PL" dirty="0"/>
              <a:t>, </a:t>
            </a:r>
            <a:r>
              <a:rPr lang="pl-PL" dirty="0" err="1"/>
              <a:t>Nordrhein-Westfalen</a:t>
            </a:r>
            <a:r>
              <a:rPr lang="pl-PL" dirty="0"/>
              <a:t>)</a:t>
            </a:r>
          </a:p>
          <a:p>
            <a:r>
              <a:rPr lang="pl-PL" dirty="0"/>
              <a:t>· </a:t>
            </a:r>
            <a:r>
              <a:rPr lang="pl-PL" dirty="0" err="1"/>
              <a:t>Staffordshire</a:t>
            </a:r>
            <a:r>
              <a:rPr lang="pl-PL" dirty="0"/>
              <a:t> </a:t>
            </a:r>
            <a:r>
              <a:rPr lang="pl-PL" dirty="0" err="1"/>
              <a:t>Bullterrier</a:t>
            </a:r>
            <a:r>
              <a:rPr lang="pl-PL" dirty="0"/>
              <a:t> (Baden-</a:t>
            </a:r>
            <a:r>
              <a:rPr lang="pl-PL" dirty="0" err="1"/>
              <a:t>Württemberg</a:t>
            </a:r>
            <a:r>
              <a:rPr lang="pl-PL" dirty="0"/>
              <a:t>, Bayern, Brandenburg, </a:t>
            </a:r>
            <a:r>
              <a:rPr lang="pl-PL" dirty="0" err="1"/>
              <a:t>Bremen</a:t>
            </a:r>
            <a:r>
              <a:rPr lang="pl-PL" dirty="0"/>
              <a:t>, Hamburg, </a:t>
            </a:r>
            <a:r>
              <a:rPr lang="pl-PL" dirty="0" err="1"/>
              <a:t>Hessen</a:t>
            </a:r>
            <a:r>
              <a:rPr lang="pl-PL" dirty="0"/>
              <a:t>, </a:t>
            </a:r>
            <a:r>
              <a:rPr lang="pl-PL" dirty="0" err="1"/>
              <a:t>Mecklenburg-Vorpommern</a:t>
            </a:r>
            <a:r>
              <a:rPr lang="pl-PL" dirty="0"/>
              <a:t>, </a:t>
            </a:r>
            <a:r>
              <a:rPr lang="pl-PL" dirty="0" err="1"/>
              <a:t>Nordrhein-Westfalen</a:t>
            </a:r>
            <a:r>
              <a:rPr lang="pl-PL" dirty="0"/>
              <a:t>, </a:t>
            </a:r>
            <a:r>
              <a:rPr lang="pl-PL" dirty="0" err="1"/>
              <a:t>Rheinland-Pfalz</a:t>
            </a:r>
            <a:r>
              <a:rPr lang="pl-PL" dirty="0"/>
              <a:t>, </a:t>
            </a:r>
            <a:r>
              <a:rPr lang="pl-PL" dirty="0" err="1"/>
              <a:t>Saarland</a:t>
            </a:r>
            <a:r>
              <a:rPr lang="pl-PL" dirty="0"/>
              <a:t>,  </a:t>
            </a:r>
            <a:r>
              <a:rPr lang="pl-PL" dirty="0" err="1"/>
              <a:t>Sachsen</a:t>
            </a:r>
            <a:r>
              <a:rPr lang="pl-PL" dirty="0"/>
              <a:t>-Anhalt, </a:t>
            </a:r>
            <a:r>
              <a:rPr lang="pl-PL" dirty="0" err="1"/>
              <a:t>Thüringen</a:t>
            </a:r>
            <a:r>
              <a:rPr lang="pl-PL" dirty="0"/>
              <a:t>)</a:t>
            </a:r>
          </a:p>
          <a:p>
            <a:r>
              <a:rPr lang="pl-PL" dirty="0"/>
              <a:t>· </a:t>
            </a:r>
            <a:r>
              <a:rPr lang="pl-PL" dirty="0" err="1"/>
              <a:t>Tosa</a:t>
            </a:r>
            <a:r>
              <a:rPr lang="pl-PL" dirty="0"/>
              <a:t> </a:t>
            </a:r>
            <a:r>
              <a:rPr lang="pl-PL" dirty="0" err="1"/>
              <a:t>Inu</a:t>
            </a:r>
            <a:r>
              <a:rPr lang="pl-PL" dirty="0"/>
              <a:t> (Hamburg, </a:t>
            </a:r>
            <a:r>
              <a:rPr lang="pl-PL" dirty="0" err="1"/>
              <a:t>Hessen</a:t>
            </a:r>
            <a:r>
              <a:rPr lang="pl-PL" dirty="0"/>
              <a:t>)</a:t>
            </a:r>
          </a:p>
          <a:p>
            <a:endParaRPr lang="pl-PL" dirty="0"/>
          </a:p>
          <a:p>
            <a:r>
              <a:rPr lang="pl-PL" dirty="0"/>
              <a:t>Schleswig – Holstein od 01.01.2016 zniósł listę niebezpiecznych ras psów. Listy takiej nie ma również </a:t>
            </a:r>
            <a:r>
              <a:rPr lang="pl-PL" dirty="0" err="1"/>
              <a:t>Niedersachsen</a:t>
            </a:r>
            <a:r>
              <a:rPr lang="pl-PL" dirty="0"/>
              <a:t>. W obu tych Landach zakłada się, że każdy pies może należeć do niebezpiecznych, dlatego przepisy są bardzo zaostrzone.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4150692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2A67815-93CE-1A99-1B77-C3E21A69F7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Włochy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07D20B5-7751-4A8E-3849-26D6C88CBF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We Włoszech podatek od psów był podatkiem komunalnym ustanowionym dekretem królewskim nr 1393 z 1918 r.</a:t>
            </a:r>
          </a:p>
          <a:p>
            <a:r>
              <a:rPr lang="pl-PL" dirty="0"/>
              <a:t>Po modyfikacjach wprowadzony został jako obowiązkowy we wszystkich gminach dekretem nr. 1175 z 1931 r.</a:t>
            </a:r>
          </a:p>
          <a:p>
            <a:r>
              <a:rPr lang="pl-PL" dirty="0"/>
              <a:t> Uchylony wraz z reformą podatkową z 1974 r. </a:t>
            </a:r>
          </a:p>
          <a:p>
            <a:r>
              <a:rPr lang="pl-PL" dirty="0"/>
              <a:t>Od 1991 r. oznaczenie psa </a:t>
            </a:r>
            <a:r>
              <a:rPr lang="pl-PL" dirty="0" err="1"/>
              <a:t>mikrochipem</a:t>
            </a:r>
            <a:r>
              <a:rPr lang="pl-PL" dirty="0"/>
              <a:t> oraz wynikająca z tego rejestracja </a:t>
            </a:r>
            <a:br>
              <a:rPr lang="pl-PL" dirty="0"/>
            </a:br>
            <a:r>
              <a:rPr lang="pl-PL" dirty="0"/>
              <a:t>w gminnym rejestrze psów są obowiązkowe.</a:t>
            </a:r>
          </a:p>
          <a:p>
            <a:r>
              <a:rPr lang="pl-PL" dirty="0"/>
              <a:t>Dane przekazywane są następnie do rejestru państwowego (działającego przy Ministerstwie Zdrowia).</a:t>
            </a:r>
          </a:p>
        </p:txBody>
      </p:sp>
    </p:spTree>
    <p:extLst>
      <p:ext uri="{BB962C8B-B14F-4D97-AF65-F5344CB8AC3E}">
        <p14:creationId xmlns:p14="http://schemas.microsoft.com/office/powerpoint/2010/main" val="246857356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rewniana czcionka">
  <a:themeElements>
    <a:clrScheme name="Wood Type">
      <a:dk1>
        <a:sysClr val="windowText" lastClr="000000"/>
      </a:dk1>
      <a:lt1>
        <a:sysClr val="window" lastClr="FFFFFF"/>
      </a:lt1>
      <a:dk2>
        <a:srgbClr val="84ACB6"/>
      </a:dk2>
      <a:lt2>
        <a:srgbClr val="EBE9DD"/>
      </a:lt2>
      <a:accent1>
        <a:srgbClr val="6F8183"/>
      </a:accent1>
      <a:accent2>
        <a:srgbClr val="967E96"/>
      </a:accent2>
      <a:accent3>
        <a:srgbClr val="CCC893"/>
      </a:accent3>
      <a:accent4>
        <a:srgbClr val="A54D74"/>
      </a:accent4>
      <a:accent5>
        <a:srgbClr val="949C6B"/>
      </a:accent5>
      <a:accent6>
        <a:srgbClr val="766A50"/>
      </a:accent6>
      <a:hlink>
        <a:srgbClr val="CC6600"/>
      </a:hlink>
      <a:folHlink>
        <a:srgbClr val="777777"/>
      </a:folHlink>
    </a:clrScheme>
    <a:fontScheme name="Wood Type">
      <a:majorFont>
        <a:latin typeface="Century Gothic" panose="020B0502020202020204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man Old Style" panose="02050604050505020204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8E89CD47-BF55-4DDE-B823-2283AA7E769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TM03090434[[fn=Drewniana czcionka]]</Template>
  <TotalTime>160</TotalTime>
  <Words>1365</Words>
  <Application>Microsoft Office PowerPoint</Application>
  <PresentationFormat>Panoramiczny</PresentationFormat>
  <Paragraphs>87</Paragraphs>
  <Slides>13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13</vt:i4>
      </vt:variant>
    </vt:vector>
  </HeadingPairs>
  <TitlesOfParts>
    <vt:vector size="17" baseType="lpstr">
      <vt:lpstr>Bookman Old Style</vt:lpstr>
      <vt:lpstr>Century Gothic</vt:lpstr>
      <vt:lpstr>Wingdings</vt:lpstr>
      <vt:lpstr>Drewniana czcionka</vt:lpstr>
      <vt:lpstr>Opodatkowanie posiadania psów  w perspektywie porównawczej</vt:lpstr>
      <vt:lpstr>Tytuł referatu- wątpliwości terminologiczne</vt:lpstr>
      <vt:lpstr>Zakres podmiotowy opłaty</vt:lpstr>
      <vt:lpstr>Historia</vt:lpstr>
      <vt:lpstr>Niemcy</vt:lpstr>
      <vt:lpstr>Niemcy</vt:lpstr>
      <vt:lpstr>Niemcy</vt:lpstr>
      <vt:lpstr>Niemcy</vt:lpstr>
      <vt:lpstr>Włochy</vt:lpstr>
      <vt:lpstr>Irlandia</vt:lpstr>
      <vt:lpstr>Irlandia</vt:lpstr>
      <vt:lpstr>Wnioski</vt:lpstr>
      <vt:lpstr>Źródła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Opodatkowanie posiadania psów  w perspektywie porównawczej</dc:title>
  <dc:creator>Marta Sagan-Martko</dc:creator>
  <cp:lastModifiedBy>Marta Sagan-Martko</cp:lastModifiedBy>
  <cp:revision>17</cp:revision>
  <dcterms:created xsi:type="dcterms:W3CDTF">2023-05-23T08:37:38Z</dcterms:created>
  <dcterms:modified xsi:type="dcterms:W3CDTF">2023-06-27T07:47:18Z</dcterms:modified>
</cp:coreProperties>
</file>