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75" r:id="rId3"/>
    <p:sldId id="277" r:id="rId4"/>
    <p:sldId id="281" r:id="rId5"/>
    <p:sldId id="280" r:id="rId6"/>
    <p:sldId id="279" r:id="rId7"/>
    <p:sldId id="282" r:id="rId8"/>
    <p:sldId id="284" r:id="rId9"/>
    <p:sldId id="283" r:id="rId10"/>
    <p:sldId id="276" r:id="rId11"/>
    <p:sldId id="274" r:id="rId12"/>
    <p:sldId id="288" r:id="rId13"/>
    <p:sldId id="287" r:id="rId14"/>
    <p:sldId id="286" r:id="rId15"/>
    <p:sldId id="27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ika M-N" initials="MM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6D798-6D6B-4115-8C00-9D2E7029560D}" type="datetimeFigureOut">
              <a:rPr lang="pl-PL" smtClean="0"/>
              <a:t>27.09.2023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8413-210F-475E-9F39-8822C5C0701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46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685E84-BE95-4442-8DAE-E4BEC57055B1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1040-3DA2-4ACD-A379-558C9DCC722A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B825-1076-4444-9658-0963DF9EAFD6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4232-37E2-44CE-B4C8-F0B28B4CB00E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ADF6-C1D8-46CE-B89E-5D92EC4816FB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85FF-5897-4FD6-BDFC-D00E7205CDEF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9C132-9FB1-4733-8319-E2F132C1AC85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71361-9BDC-4248-8C96-8CF7A458FD11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DE12-FECE-4F38-AA3E-B3A4A1CB3510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234AC4A-477A-41CD-91AB-EE150850AD90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FC4FBA-81FC-4CE4-A7AB-ED8262F759A0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D5DC7C-92E8-427A-AF26-1F4431CBF6D5}" type="datetime1">
              <a:rPr lang="pl-PL" smtClean="0"/>
              <a:t>27.09.2023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74F8A8-5CA5-4B81-8D67-134102D9B7F4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736304"/>
          </a:xfrm>
        </p:spPr>
        <p:txBody>
          <a:bodyPr>
            <a:noAutofit/>
          </a:bodyPr>
          <a:lstStyle/>
          <a:p>
            <a:pPr algn="ctr"/>
            <a:br>
              <a:rPr lang="pl-PL" sz="28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br>
              <a:rPr lang="pl-PL" sz="28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br>
              <a:rPr lang="pl-PL" sz="28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br>
              <a:rPr lang="pl-PL" sz="28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br>
              <a:rPr lang="pl-PL" sz="2800" b="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r>
              <a:rPr lang="pl-PL" sz="28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Komercyjne udzielanie świadczeń zdrowotnych przez podmioty lecznicze dla których organem tworzącym są jednostki samorządu terytorialnego</a:t>
            </a:r>
            <a:br>
              <a:rPr lang="pl-PL" sz="28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br>
              <a:rPr lang="pl-PL" sz="28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</a:br>
            <a:endParaRPr lang="pl-PL" sz="3600" dirty="0"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2592288"/>
          </a:xfrm>
        </p:spPr>
        <p:txBody>
          <a:bodyPr>
            <a:normAutofit/>
          </a:bodyPr>
          <a:lstStyle/>
          <a:p>
            <a:pPr lvl="0" algn="ctr">
              <a:buClr>
                <a:srgbClr val="2DA2BF"/>
              </a:buClr>
            </a:pPr>
            <a:r>
              <a:rPr lang="pl-PL" sz="1900" dirty="0">
                <a:solidFill>
                  <a:schemeClr val="tx1"/>
                </a:solidFill>
                <a:latin typeface="Book Antiqua" panose="02040602050305030304" pitchFamily="18" charset="0"/>
              </a:rPr>
              <a:t>prof. ucz. dr hab. Sebastian Sikorski</a:t>
            </a:r>
          </a:p>
          <a:p>
            <a:pPr lvl="0" algn="ctr">
              <a:buClr>
                <a:srgbClr val="2DA2BF"/>
              </a:buClr>
            </a:pPr>
            <a:r>
              <a:rPr lang="pl-PL" sz="1900" dirty="0">
                <a:solidFill>
                  <a:schemeClr val="tx1"/>
                </a:solidFill>
                <a:latin typeface="Book Antiqua" panose="02040602050305030304" pitchFamily="18" charset="0"/>
              </a:rPr>
              <a:t>Katedra Prawa Administracyjnego i Samorządu Terytorialnego, Wydział Prawa i Administracji , UKSW</a:t>
            </a:r>
          </a:p>
          <a:p>
            <a:pPr lvl="0" algn="ctr">
              <a:buClr>
                <a:srgbClr val="2DA2BF"/>
              </a:buClr>
            </a:pPr>
            <a:endParaRPr lang="pl-PL" sz="19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pl-PL" sz="1900" dirty="0">
                <a:solidFill>
                  <a:schemeClr val="tx1"/>
                </a:solidFill>
                <a:latin typeface="Book Antiqua" panose="02040602050305030304" pitchFamily="18" charset="0"/>
              </a:rPr>
              <a:t>Siedlce, 28.09.2023 r.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2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Sankcja 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Zgodnie z przepisem art. 193 pkt 4 </a:t>
            </a:r>
            <a:r>
              <a:rPr lang="pl-PL" sz="2000" dirty="0" err="1">
                <a:latin typeface="Book Antiqua" panose="02040602050305030304" pitchFamily="18" charset="0"/>
              </a:rPr>
              <a:t>u.ś.o.z</a:t>
            </a:r>
            <a:r>
              <a:rPr lang="pl-PL" sz="2000" dirty="0">
                <a:latin typeface="Book Antiqua" panose="02040602050305030304" pitchFamily="18" charset="0"/>
              </a:rPr>
              <a:t>., podlega karze grzywny ten, kto pobiera nienależne opłaty od ubezpieczonych za świadczenia objęte umową z  Funduszem o udzielanie świadczeń opieki zdrowotnej.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Ewentualną podstawą do nałożenia kary umownej może być również § 30 ust. 1 pkt 1 lit. c rozporządzenia Ministra Zdrowia z 8.09.2015 r. w sprawi ogólnych warunków umów o udzielanie świadczeń opieki zdrowotnej (Dz.U. z 2016 r. poz. 1146 ze zm.) - pobierania nienależnych opłat od świadczeniobiorcy lub osoby uprawnionej do świadczeń na podstawie przepisów o koordynacji za świadczenia będące przedmiotem umowy.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Świadczenia realizowane odpłatnie a zasady udzielania świadczeń zdrowotnych finansowanych ze środków publicznych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008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Zgodnie ze stanowiskiem Rzecznika Prasowego Ministerstwa Zdrowia z 24.05.2011 r. Szpitale będą mogły leczyć odpłatnie (wyjaśnienie do tekstu Szpitalom zabraniają leczyć za pieniądze, opublikowanego w  „Dzienniku Gazeta Prawna” z  24.05.2011  r.):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„Podmiot leczniczy niebędący przedsiębiorcą (samodzielny publiczny zakład opieki zdrowotnej oraz jednostka budżetowa) będzie mógł udzielać odpłatnie świadczeń zdrowotnych każdemu pacjentowi, o ile nie są to świadczenia gwarantowane.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Podmiot wykonujący działalność leczniczą (np. w formie spółki handlowej), a zatem i dotychczasowy niepubliczny zakład opieki zdrowotnej, jak i  przekształcony samodzielny publiczny zakład opieki zdrowotnej będą funkcjonować na podstawie Kodeksu spółek handlowych, będą miały swobodę w zakresie wykonywania odpłatnych świadczeń”.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Zróżnicowanie dopuszczalności pobierania opłat w zależności od formy organizacyjnoprawnej podmiotu leczniczego.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979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Wszystkie podmioty lecznicze mogą udzielać: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1)świadczeń innych niż gwarantowane, a więc znajdujące się poza tzw. koszykiem świadczeń gwarantowanych,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2)świadczeń w zakresie, w którym dany podmiot leczniczy nie zawarł umowy o udzielanie świadczeń opieki zdrowotnej z NFZ.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3)świadczeń realizowanych osobom nie posiadającym uprawnień do świadczeń finansowanych ze środków publicznych, oraz świadczenia realizowane osobom bez wymaganego skierowania.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Podsumowanie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308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Podmioty lecznicze będące przedsiębiorcami mogą także udzielać świadczeń zdrowotnych (w tym ujętych jako gwarantowane) z zastrzeżeniem podjęcia następujących działań: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1) przygotowania odpowiedniego brzmienia Regulaminu podmiotu,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2) odpowiedniej organizacji udzielania takich świadczeń ze szczególnym podkreśleniem konieczności wyraźnego oddzielenia świadczeń komercyjnych od świadczeń realizowanych z NFZ oraz oświadczeń pacjentów.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Podsumowanie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171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Podmioty lecznicze niebędące przedsiębiorcami – pomimo braku formalnych przeszkód prawnych - mogą mieć praktyczne trudności z  udzielaniem świadczeń (ujętych jako gwarantowane) na zasadach komercyjnych.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b="1" dirty="0">
                <a:latin typeface="Book Antiqua" panose="02040602050305030304" pitchFamily="18" charset="0"/>
              </a:rPr>
              <a:t>Oznacza to realna utratę przychodów w szczególności przez podmioty lecznicze dla których organami tworzącymi są jednostki samorządu terytorialnego. 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Podsumowanie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03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722307"/>
          </a:xfrm>
        </p:spPr>
        <p:txBody>
          <a:bodyPr/>
          <a:lstStyle/>
          <a:p>
            <a:pPr marL="109728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prof. ucz dr hab. Sebastian Sikorski</a:t>
            </a:r>
          </a:p>
          <a:p>
            <a:pPr marL="109728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Katedra Prawa Administracyjnego i Samorządu Terytorialnego, Wydział Prawa i Administracji, UKSW</a:t>
            </a:r>
          </a:p>
          <a:p>
            <a:pPr marL="109728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marR="64008" lvl="0" algn="ctr">
              <a:spcBef>
                <a:spcPts val="400"/>
              </a:spcBef>
            </a:pPr>
            <a:br>
              <a:rPr lang="pl-PL" sz="2500" dirty="0">
                <a:solidFill>
                  <a:prstClr val="black"/>
                </a:solidFill>
                <a:effectLst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4400" dirty="0">
                <a:solidFill>
                  <a:prstClr val="black"/>
                </a:solidFill>
                <a:effectLst/>
                <a:latin typeface="Book Antiqua" panose="02040602050305030304" pitchFamily="18" charset="0"/>
                <a:ea typeface="+mn-ea"/>
                <a:cs typeface="+mn-cs"/>
              </a:rPr>
              <a:t>Dziękuję za uwagę</a:t>
            </a:r>
            <a:endParaRPr lang="pl-PL" sz="4400" dirty="0">
              <a:latin typeface="Book Antiqua" panose="0204060205030503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794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 art. 68 ust. 1 Konstytucji RP zagwarantowane zostało każdemu prawo do ochrony zdrowia.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Natomiast w ust. 2 tego przepisu na władze publiczne został nałożony obowiązek zapewnienia równego dostępu dla wszystkich obywateli do świadczeń opieki  zdrowotnej finansowanych ze środków publicznych, i to bez względu na ich sytuację materialną.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Na tle tak sformułowanego art. 68 ust. 1 i 2 Konstytucji należy postawić pytanie: czy prawo ochrony zdrowia nie doznaje wręcz nieuzasadnionego ograniczenia w sytuacji, gdy pacjent musi na nie czekać, albo może je otrzymać w  nieopowiadającym mu standardzie, jednocześnie nie mogąc zapłacić za dane świadczenie?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Wprowadzenie – kilka uwag na tle prawa do świadczeń opieki zdrowotnej finansowanych ze środków publicznych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882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Pacjent ma prawo do świadczeń zdrowotnych zakontraktowanych przez danego świadczeniodawcę z NFZ.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 Jednocześnie pacjent nie musi oczekiwać w kolejce na udzielenie danego świadczenia, lecz może uzyskać to świadczenie na podstawie umowy cywilnoprawnej, uznając, na przykład, że czas oczekiwania na świadczenie finansowane ze środków publicznych jest zbyt długi.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Wprowadzenie – kilka uwag na tle prawa do świadczeń opieki zdrowotnej finansowanych ze środków publicznych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023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Komercyjne świadczenia opieki zdrowotnej to świadczenia odpłatne na podstawie umowy cywilnoprawnej.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Świadczenia te mogą być udzielane poza systemem finansowania świadczeń opieki zdrowotnej.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Należy podkreślić, że wykluczenie udzielania komercyjnych świadczeń zdrowotnych, także przez publiczne podmioty lecznicze byłoby nie  zgodne z obowiązującym stanem prawnym. 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Wprowadzenie – kilka uwag na tle prawa do świadczeń opieki zdrowotnej finansowanych ze środków publicznych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242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 obecnym stanie prawnym nie budzi wątpliwości, że dopuszczalne jest udzielanie na zasadach komercyjnych następujących świadczeń zdrowotnych: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1)świadczeń innych niż gwarantowane, a więc znajdujące się poza tzw. koszykiem świadczeń gwarantowanych,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2)świadczeń w zakresie, w którym dany podmiot leczniczy nie zawarł umowy o udzielanie świadczeń opieki zdrowotnej z NFZ.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3)świadczeń realizowanych osobom nie posiadającym prawa do świadczeń finansowanych ze środków publicznych, oraz świadczenia realizowane osobom bez wymaganego skierowania.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Świadczenia za które pobierane są opłaty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76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Zgodnie z przepis art. 24 ust. 1 pkt 12 </a:t>
            </a:r>
            <a:r>
              <a:rPr lang="pl-PL" sz="2000" dirty="0" err="1">
                <a:latin typeface="Book Antiqua" panose="02040602050305030304" pitchFamily="18" charset="0"/>
              </a:rPr>
              <a:t>u.d.l</a:t>
            </a:r>
            <a:r>
              <a:rPr lang="pl-PL" sz="2000" dirty="0">
                <a:latin typeface="Book Antiqua" panose="02040602050305030304" pitchFamily="18" charset="0"/>
              </a:rPr>
              <a:t>. podmiot wykonujący działalność leczniczą podmiot w swoim regulaminie organizacyjnym określa m.in. wysokość opłat za świadczenia zdrowotne, które mogą być, zgodnie z  przepisami ustawy lub przepisami odrębnymi, udzielane za częściową albo całkowitą odpłatnością.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Konsekwencją brzmienia tego przepisu jest okoliczność, że świadczenia zdrowotne mogą być finansowane także z innych niż publiczne środków, zarówno w systemie świadczeń opieki zdrowotnej finansowanych ze środków publicznych, jak też i  poza nim.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  zakresie pojęcia „opłaty za świadczenia zdrowotne inne niż finansowane ze środków publicznych” zawierają się także świadczenia zdrowotne realizowane na podstawie innych przepisów oraz mające różny charakter prawny.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Pobieranie opłat za świadczenia zdrowotne w świetle ustawy o działalności leczniczej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96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656"/>
            <a:ext cx="8229600" cy="573334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Zgodnie z art. 44 </a:t>
            </a:r>
            <a:r>
              <a:rPr lang="pl-PL" sz="2000" dirty="0" err="1">
                <a:latin typeface="Book Antiqua" panose="02040602050305030304" pitchFamily="18" charset="0"/>
              </a:rPr>
              <a:t>u.d.l</a:t>
            </a:r>
            <a:r>
              <a:rPr lang="pl-PL" sz="2000" dirty="0">
                <a:latin typeface="Book Antiqua" panose="02040602050305030304" pitchFamily="18" charset="0"/>
              </a:rPr>
              <a:t>. podmiot leczniczy niebędący przedsiębiorcą udziela świadczeń zdrowotnych finansowanych ze środków publicznych ubezpieczonym oraz innym osobom uprawniony nieodpłatnie, za częściową odpłatnością lub całkowitą odpłatnością.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Funkcjonalnie związany z przepisem art. 44 </a:t>
            </a:r>
            <a:r>
              <a:rPr lang="pl-PL" sz="2000" dirty="0" err="1">
                <a:latin typeface="Book Antiqua" panose="02040602050305030304" pitchFamily="18" charset="0"/>
              </a:rPr>
              <a:t>u.d.l</a:t>
            </a:r>
            <a:r>
              <a:rPr lang="pl-PL" sz="2000" dirty="0">
                <a:latin typeface="Book Antiqua" panose="02040602050305030304" pitchFamily="18" charset="0"/>
              </a:rPr>
              <a:t>. jest przepis art. 45 </a:t>
            </a:r>
            <a:r>
              <a:rPr lang="pl-PL" sz="2000" dirty="0" err="1">
                <a:latin typeface="Book Antiqua" panose="02040602050305030304" pitchFamily="18" charset="0"/>
              </a:rPr>
              <a:t>u.d.l</a:t>
            </a:r>
            <a:r>
              <a:rPr lang="pl-PL" sz="2000" dirty="0">
                <a:latin typeface="Book Antiqua" panose="02040602050305030304" pitchFamily="18" charset="0"/>
              </a:rPr>
              <a:t>., zgodnie z  którym wysokość opłat za świadczenia zdrowotne udzielane osobom nieubezpieczonym oraz innym nieuprawnionym do świadczeń finansowanych ze środków publicznych, ustala kierownik danego podmiotu.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 ust. 2 tego przepisu zawarte zostało wskazanie, że przy ustalaniu wysokości tych opłat kierownik uwzględnia rzeczywiste koszty udzielenia danego rodzaju świadczenia zdrowotnego.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Z  przepisu wynika, że kompetencję do ustalenia wysokości opłat pobieranych od osób nieuprawnionych określa kierownik podmiotu. Nie wyklucza to jednak innej podstawy do pobierania opłat wobec osób uprawnionych. 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Pobieranie opłat za świadczenia zdrowotne w świetle ustawy o działalności leczniczej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900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Przepisy te dotyczą wyłącznie tych świadczeń, które są finansowane ze środków publicznych, a więc co do zasady będą to tzw. świadczenia gwarantowane, które mogą być wykonywane zarówno nieodpłatnie, jak i za całkowitą bądź częściową odpłatnością. 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Ustanowienie odpłatności całkowitej bądź częściowej za te świadczenia może nastąpić wyłącznie na podstawie odrębnych przepisów.</a:t>
            </a:r>
          </a:p>
          <a:p>
            <a:pPr marL="109728" indent="0" algn="just">
              <a:buNone/>
            </a:pPr>
            <a:endParaRPr lang="pl-PL" sz="2000" dirty="0">
              <a:latin typeface="Book Antiqua" panose="02040602050305030304" pitchFamily="18" charset="0"/>
            </a:endParaRP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W szczególności będą tutaj miały znaczenie przepisy ustawy o świadczeniach opieki zdrowotnej finansowanych ze środków publicznych wraz z  aktami wykonawczymi.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Pobieranie opłat za świadczenia zdrowotne w świetle ustawy o działalności leczniczej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180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Art.  55.  [Źródła finansowania]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1.  Samodzielny publiczny zakład opieki zdrowotnej może uzyskiwać środki finansowe:</a:t>
            </a:r>
          </a:p>
          <a:p>
            <a:pPr marL="109728" indent="0" algn="just">
              <a:buNone/>
            </a:pPr>
            <a:r>
              <a:rPr lang="pl-PL" sz="2000" b="1" dirty="0">
                <a:latin typeface="Book Antiqua" panose="02040602050305030304" pitchFamily="18" charset="0"/>
              </a:rPr>
              <a:t>1) z odpłatnej działalności leczniczej, chyba że przepisy odrębne stanowią inaczej;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2) z wydzielonej działalności innej niż wymieniona w pkt 1, jeżeli statut przewiduje prowadzenie takiej działalności;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2a) z odsetek od lokat;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3) z darowizn, zapisów, spadków oraz ofiarności publicznej, także pochodzenia zagranicznego;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4) na cele i na zasadach określonych w przepisach art. 114-117;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5) na realizację innych zadań określonych odrębnymi przepisami;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6) na pokrycie straty netto, o której mowa w art. 59 ust. 2 pkt 1.</a:t>
            </a:r>
          </a:p>
          <a:p>
            <a:pPr marL="109728" indent="0" algn="just">
              <a:buNone/>
            </a:pPr>
            <a:r>
              <a:rPr lang="pl-PL" sz="2000" dirty="0">
                <a:latin typeface="Book Antiqua" panose="02040602050305030304" pitchFamily="18" charset="0"/>
              </a:rPr>
              <a:t>2.  Umowy dotyczące odpłatnych świadczeń zdrowotnych, o których mowa w ust. 1 pkt 1, mogą być również zawierane przez zakład ubezpieczeń działający na podstawie ustawy z dnia 11 września 2015 r. o działalności ubezpieczeniowej i reasekuracyjnej (Dz. U. z 2020 r. poz. 895, 1180 i 2320 oraz z 2021 r. poz. 355).</a:t>
            </a:r>
          </a:p>
          <a:p>
            <a:pPr marL="109728" indent="0" algn="just">
              <a:buNone/>
            </a:pPr>
            <a:endParaRPr lang="pl-PL" sz="2000" i="1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dirty="0">
                <a:solidFill>
                  <a:schemeClr val="tx1"/>
                </a:solidFill>
                <a:effectLst/>
                <a:latin typeface="Book Antiqua" panose="02040602050305030304" pitchFamily="18" charset="0"/>
                <a:cs typeface="Times New Roman" panose="02020603050405020304" pitchFamily="18" charset="0"/>
              </a:rPr>
              <a:t>Pobieranie opłat za świadczenia zdrowotne w świetle ustawy o działalności leczniczej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F8A8-5CA5-4B81-8D67-134102D9B7F4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5668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1077</TotalTime>
  <Words>1428</Words>
  <Application>Microsoft Office PowerPoint</Application>
  <PresentationFormat>Pokaz na ekranie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Book Antiqua</vt:lpstr>
      <vt:lpstr>Bookman Old Style</vt:lpstr>
      <vt:lpstr>Calibri</vt:lpstr>
      <vt:lpstr>Lucida Sans Unicode</vt:lpstr>
      <vt:lpstr>Verdana</vt:lpstr>
      <vt:lpstr>Wingdings 2</vt:lpstr>
      <vt:lpstr>Wingdings 3</vt:lpstr>
      <vt:lpstr>Hol</vt:lpstr>
      <vt:lpstr>     Komercyjne udzielanie świadczeń zdrowotnych przez podmioty lecznicze dla których organem tworzącym są jednostki samorządu terytorialnego  </vt:lpstr>
      <vt:lpstr>Wprowadzenie – kilka uwag na tle prawa do świadczeń opieki zdrowotnej finansowanych ze środków publicznych</vt:lpstr>
      <vt:lpstr>Wprowadzenie – kilka uwag na tle prawa do świadczeń opieki zdrowotnej finansowanych ze środków publicznych</vt:lpstr>
      <vt:lpstr>Wprowadzenie – kilka uwag na tle prawa do świadczeń opieki zdrowotnej finansowanych ze środków publicznych</vt:lpstr>
      <vt:lpstr>Świadczenia za które pobierane są opłaty</vt:lpstr>
      <vt:lpstr>Pobieranie opłat za świadczenia zdrowotne w świetle ustawy o działalności leczniczej</vt:lpstr>
      <vt:lpstr>Pobieranie opłat za świadczenia zdrowotne w świetle ustawy o działalności leczniczej</vt:lpstr>
      <vt:lpstr>Pobieranie opłat za świadczenia zdrowotne w świetle ustawy o działalności leczniczej</vt:lpstr>
      <vt:lpstr>Pobieranie opłat za świadczenia zdrowotne w świetle ustawy o działalności leczniczej</vt:lpstr>
      <vt:lpstr>Świadczenia realizowane odpłatnie a zasady udzielania świadczeń zdrowotnych finansowanych ze środków publicznych </vt:lpstr>
      <vt:lpstr>Zróżnicowanie dopuszczalności pobierania opłat w zależności od formy organizacyjnoprawnej podmiotu leczniczego.</vt:lpstr>
      <vt:lpstr>Podsumowanie </vt:lpstr>
      <vt:lpstr>Podsumowanie </vt:lpstr>
      <vt:lpstr>Podsumowanie </vt:lpstr>
      <vt:lpstr>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problemy dotyczące dobrowolnych dodatkowych ubezpieczeń zdrowotnych</dc:title>
  <dc:creator>Sebastian Sikorski</dc:creator>
  <cp:lastModifiedBy>Sebastian Sikorski</cp:lastModifiedBy>
  <cp:revision>158</cp:revision>
  <dcterms:created xsi:type="dcterms:W3CDTF">2016-04-27T03:45:30Z</dcterms:created>
  <dcterms:modified xsi:type="dcterms:W3CDTF">2023-09-27T16:04:08Z</dcterms:modified>
</cp:coreProperties>
</file>