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342" r:id="rId4"/>
    <p:sldId id="343" r:id="rId5"/>
    <p:sldId id="345" r:id="rId6"/>
    <p:sldId id="346" r:id="rId7"/>
    <p:sldId id="341" r:id="rId8"/>
    <p:sldId id="320" r:id="rId9"/>
    <p:sldId id="321" r:id="rId10"/>
    <p:sldId id="269" r:id="rId11"/>
    <p:sldId id="347" r:id="rId12"/>
    <p:sldId id="348" r:id="rId13"/>
    <p:sldId id="344" r:id="rId14"/>
    <p:sldId id="349" r:id="rId15"/>
    <p:sldId id="350" r:id="rId16"/>
    <p:sldId id="295" r:id="rId17"/>
    <p:sldId id="351" r:id="rId18"/>
    <p:sldId id="270" r:id="rId19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436645-15D4-E016-B06A-26170627B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pl-PL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6E97F1-9E42-1D46-9CBC-C77D618A3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pl-P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19E4CC-C10C-FC8F-A757-F668077D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D24D-0D8F-4823-A00D-C6EF17C3EC6F}" type="datetimeFigureOut">
              <a:rPr lang="pl-PL" smtClean="0"/>
              <a:t>20.09.2023</a:t>
            </a:fld>
            <a:endParaRPr lang="pl-P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A4A15D-D59B-3491-B600-BE17EBD6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C7076D-31AF-A5D0-222B-942FC73D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47A66-7089-49FE-92A9-B4C4E1537D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672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C01E8-DBA3-D077-93F1-70736D16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pl-PL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48262C-0ED9-84A0-8000-9C0C18804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pl-P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93F44C-B832-82B5-2576-12DE7AF1D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D24D-0D8F-4823-A00D-C6EF17C3EC6F}" type="datetimeFigureOut">
              <a:rPr lang="pl-PL" smtClean="0"/>
              <a:t>20.09.2023</a:t>
            </a:fld>
            <a:endParaRPr lang="pl-P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8505C9-5546-1BB6-83AA-0C038014C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883BA2-5088-6C62-E88B-7E7610A46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47A66-7089-49FE-92A9-B4C4E1537D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9089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F7EB2B-51C8-10D9-CAAD-7F9A90E9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pl-PL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635E22-203E-F48A-9C7B-045FD159B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pl-P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10FBD7-6699-D23E-4702-8F36C4373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D24D-0D8F-4823-A00D-C6EF17C3EC6F}" type="datetimeFigureOut">
              <a:rPr lang="pl-PL" smtClean="0"/>
              <a:t>20.09.2023</a:t>
            </a:fld>
            <a:endParaRPr lang="pl-P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E153F5-8A45-E71E-B753-3FBD8207E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409E51-D01C-A1A8-A8E4-BD0437085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47A66-7089-49FE-92A9-B4C4E1537D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291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B11E2-353F-03A8-EDCE-E099C315F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pl-PL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FE23EA-79E3-D4C9-903A-1A030E1FE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pl-P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C5991C-AF91-CCE0-CEAC-B19D506C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D24D-0D8F-4823-A00D-C6EF17C3EC6F}" type="datetimeFigureOut">
              <a:rPr lang="pl-PL" smtClean="0"/>
              <a:t>20.09.2023</a:t>
            </a:fld>
            <a:endParaRPr lang="pl-P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2AF0F8-C06C-1FB9-0436-1BBADAFE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F7015-5C31-C00F-DBF1-25355E01A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47A66-7089-49FE-92A9-B4C4E1537D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6847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6A46B8-8508-A305-A98E-D706FCA0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pl-PL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31D7AD-06D0-E264-7DF5-93649260E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758B74-D6CD-5B85-BE70-6C97353EA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D24D-0D8F-4823-A00D-C6EF17C3EC6F}" type="datetimeFigureOut">
              <a:rPr lang="pl-PL" smtClean="0"/>
              <a:t>20.09.2023</a:t>
            </a:fld>
            <a:endParaRPr lang="pl-P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EA1C8-35EC-8B9D-CB4D-A9E5F127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18C73F-C0C0-5380-DD7D-D57BBD3AE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47A66-7089-49FE-92A9-B4C4E1537D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69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56DE6-E27B-5629-C649-1268A39E2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pl-PL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204F3-3B01-4F33-D9D1-FEDA19EE4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pl-PL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F44977-9567-5441-D301-4C22D2E10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pl-PL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16851F-C51C-ED32-0D95-A20E793E3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D24D-0D8F-4823-A00D-C6EF17C3EC6F}" type="datetimeFigureOut">
              <a:rPr lang="pl-PL" smtClean="0"/>
              <a:t>20.09.2023</a:t>
            </a:fld>
            <a:endParaRPr lang="pl-PL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C3A837-64CA-D372-B9F9-944950C11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F0743B-2C19-EABA-BCC5-D5FC657C0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47A66-7089-49FE-92A9-B4C4E1537D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628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9C8D0-8338-6C6F-E044-B8AD84613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pl-PL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342238-7F44-C1A6-AB9F-E53DE0F9C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FF0A1D-7FA7-C1D0-13CB-89F0050FC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pl-PL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F6E0E0-3098-F1AA-5B90-6AFFDF9E3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B47A5B3-656F-8558-A9BA-CC1F8D18B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pl-PL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43B4EC-971D-FC8D-3C4D-06BA651FE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D24D-0D8F-4823-A00D-C6EF17C3EC6F}" type="datetimeFigureOut">
              <a:rPr lang="pl-PL" smtClean="0"/>
              <a:t>20.09.2023</a:t>
            </a:fld>
            <a:endParaRPr lang="pl-PL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4BC3A6-E050-010B-1CB0-0FE7E2D6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F03000-8A4D-409A-7F03-2F8959878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47A66-7089-49FE-92A9-B4C4E1537D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121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EB2A46-28D0-1FAF-0686-BB127493F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pl-PL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972450-8364-7AC4-2366-1F15DBEE5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D24D-0D8F-4823-A00D-C6EF17C3EC6F}" type="datetimeFigureOut">
              <a:rPr lang="pl-PL" smtClean="0"/>
              <a:t>20.09.2023</a:t>
            </a:fld>
            <a:endParaRPr lang="pl-PL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07C9D3-5FFA-7CA3-E82C-C9A1239BE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C74968-CCC7-66CE-0C26-2BDF65AFC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47A66-7089-49FE-92A9-B4C4E1537D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9603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F35641-48DE-E8BD-D4FB-EDD5611C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D24D-0D8F-4823-A00D-C6EF17C3EC6F}" type="datetimeFigureOut">
              <a:rPr lang="pl-PL" smtClean="0"/>
              <a:t>20.09.2023</a:t>
            </a:fld>
            <a:endParaRPr lang="pl-PL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617F87-4B8D-3A60-C5E3-FA51CB19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0121FC-B60F-E42D-80F3-27805629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47A66-7089-49FE-92A9-B4C4E1537D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147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26150-FF81-485E-A0CF-6BE17F2BF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pl-PL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052633-40BB-3117-C01C-EF4879A35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pl-PL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898FC3-E7A3-957F-EB93-E0AAC715E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D92F5A-A190-1CD8-BC21-3D9BA3B67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D24D-0D8F-4823-A00D-C6EF17C3EC6F}" type="datetimeFigureOut">
              <a:rPr lang="pl-PL" smtClean="0"/>
              <a:t>20.09.2023</a:t>
            </a:fld>
            <a:endParaRPr lang="pl-PL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4F30AD-E08B-F40D-E7B2-AB3C995D9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0A9D1C-93CB-8FD9-5A14-6A05C6916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47A66-7089-49FE-92A9-B4C4E1537D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8721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6592D-F4F0-67F5-BA5F-6C67F352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pl-PL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7FBC1A8-FB73-F3C5-594E-7DE3BA759F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02BAC5-E2FF-2546-0B62-C36A1BCE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2D8516-B8A9-0274-E5D8-C25C5C7ED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D24D-0D8F-4823-A00D-C6EF17C3EC6F}" type="datetimeFigureOut">
              <a:rPr lang="pl-PL" smtClean="0"/>
              <a:t>20.09.2023</a:t>
            </a:fld>
            <a:endParaRPr lang="pl-PL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A15C39-E3BE-4260-B181-19BBAD630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9695CA-D76E-3E67-AA6C-61F7C3467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47A66-7089-49FE-92A9-B4C4E1537D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4895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98AF9-A6D2-3AB2-09D4-03B1AE52A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pl-PL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938264-5BFB-42DE-7B60-A4FBB96EA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pl-P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22ECBE-14E0-D0A8-A788-19E080F63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7D24D-0D8F-4823-A00D-C6EF17C3EC6F}" type="datetimeFigureOut">
              <a:rPr lang="pl-PL" smtClean="0"/>
              <a:t>20.09.2023</a:t>
            </a:fld>
            <a:endParaRPr lang="pl-P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66B35C-B8C1-1ECE-F6F0-A2D1FFA05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F803CB-EEB8-B044-74A0-DB87A8A2C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47A66-7089-49FE-92A9-B4C4E1537D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620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839BF6-75A1-431A-4A79-B05719E55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667" y="2728254"/>
            <a:ext cx="10944664" cy="1485021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endParaRPr lang="pl-PL" sz="49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9874A7-6A1F-942F-0736-6067640F1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36943"/>
            <a:ext cx="9144000" cy="1655762"/>
          </a:xfrm>
        </p:spPr>
        <p:txBody>
          <a:bodyPr>
            <a:normAutofit/>
          </a:bodyPr>
          <a:lstStyle/>
          <a:p>
            <a:r>
              <a:rPr lang="pl-PL" sz="2800" b="1" u="sng" dirty="0" err="1">
                <a:solidFill>
                  <a:srgbClr val="C00000"/>
                </a:solidFill>
              </a:rPr>
              <a:t>Yuliya</a:t>
            </a:r>
            <a:r>
              <a:rPr lang="pl-PL" sz="2800" b="1" u="sng" dirty="0">
                <a:solidFill>
                  <a:srgbClr val="C00000"/>
                </a:solidFill>
              </a:rPr>
              <a:t> </a:t>
            </a:r>
            <a:r>
              <a:rPr lang="pl-PL" sz="2800" b="1" u="sng" dirty="0" err="1">
                <a:solidFill>
                  <a:srgbClr val="C00000"/>
                </a:solidFill>
              </a:rPr>
              <a:t>Ulasiuk</a:t>
            </a:r>
            <a:endParaRPr lang="pl-PL" sz="2800" b="1" u="sng" dirty="0">
              <a:solidFill>
                <a:srgbClr val="C00000"/>
              </a:solidFill>
            </a:endParaRPr>
          </a:p>
          <a:p>
            <a:r>
              <a:rPr lang="pl-PL" sz="2800" b="1" dirty="0">
                <a:solidFill>
                  <a:srgbClr val="C00000"/>
                </a:solidFill>
              </a:rPr>
              <a:t>Adiunkt w Instytucie Nauk o Polityce i Administracji Uniwersytetu Przyrodniczo-Humanistycznego w Siedlcach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255280-63DA-0C7F-01D4-E77945471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69" y="0"/>
            <a:ext cx="4474461" cy="26447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140BDB-59EB-5739-3E3E-A9362E5ADEDF}"/>
              </a:ext>
            </a:extLst>
          </p:cNvPr>
          <p:cNvSpPr txBox="1"/>
          <p:nvPr/>
        </p:nvSpPr>
        <p:spPr>
          <a:xfrm>
            <a:off x="974558" y="2728254"/>
            <a:ext cx="109446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BY" sz="4800" dirty="0"/>
          </a:p>
          <a:p>
            <a:pPr algn="ctr"/>
            <a:r>
              <a:rPr lang="pl-PL" sz="4800" dirty="0"/>
              <a:t>Finanse samorządowe na Białorusi</a:t>
            </a:r>
          </a:p>
        </p:txBody>
      </p:sp>
    </p:spTree>
    <p:extLst>
      <p:ext uri="{BB962C8B-B14F-4D97-AF65-F5344CB8AC3E}">
        <p14:creationId xmlns:p14="http://schemas.microsoft.com/office/powerpoint/2010/main" val="2280128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6F53D-AC18-4094-8414-79E2BCD9F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Zasady funkcjonowania władz lokalnych na Białorusi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272BF7-E8B9-4B17-ADDA-8319B0D01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2" y="2023110"/>
            <a:ext cx="11728174" cy="4695741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l-PL" sz="3200" dirty="0"/>
              <a:t>Organy samorządowe na Białorusi  wchodzą w system władzy państwowej, co znacząco ogranicza możliwości ich działania.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3200" dirty="0"/>
              <a:t>Lokalne organy kierowania są formowane centralnie, bez wpływu na nią ludności.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3200" dirty="0"/>
              <a:t>Brak odpowiedzialności komitetów wykonawczych za zapewnienie realizacji interesów społeczności lokalnej.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3200" dirty="0"/>
              <a:t>Mieszkańcy nie mają możliwości wpływania na działania organów władzy.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3200" dirty="0"/>
              <a:t>Rola rad deputowanych jest zerowa i są one marginalizowane.</a:t>
            </a:r>
          </a:p>
        </p:txBody>
      </p:sp>
    </p:spTree>
    <p:extLst>
      <p:ext uri="{BB962C8B-B14F-4D97-AF65-F5344CB8AC3E}">
        <p14:creationId xmlns:p14="http://schemas.microsoft.com/office/powerpoint/2010/main" val="4000393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BA6C6-8501-ABE0-7414-D50371882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u="sng" dirty="0"/>
              <a:t>Formy własności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4F8439-ACF1-B128-9CD3-B1CA5A8DE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ctr">
              <a:buAutoNum type="arabicPeriod"/>
            </a:pPr>
            <a:r>
              <a:rPr lang="pl-PL" sz="4000" dirty="0"/>
              <a:t>Państwowa </a:t>
            </a:r>
          </a:p>
          <a:p>
            <a:pPr marL="514350" indent="-514350">
              <a:buAutoNum type="arabicPeriod"/>
            </a:pPr>
            <a:endParaRPr lang="pl-PL" sz="4000" dirty="0"/>
          </a:p>
          <a:p>
            <a:pPr marL="0" indent="0">
              <a:buNone/>
            </a:pPr>
            <a:r>
              <a:rPr lang="pl-PL" sz="4000" dirty="0"/>
              <a:t>Republikańska                                           Komunalna</a:t>
            </a:r>
          </a:p>
          <a:p>
            <a:pPr marL="0" indent="0">
              <a:buNone/>
            </a:pPr>
            <a:endParaRPr lang="pl-PL" sz="4000" dirty="0"/>
          </a:p>
          <a:p>
            <a:pPr marL="0" indent="0" algn="ctr">
              <a:buNone/>
            </a:pPr>
            <a:r>
              <a:rPr lang="pl-PL" sz="4000" dirty="0"/>
              <a:t>2. Prywatna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3FFFC26A-B4F1-0A38-9D6C-0CD59788C64D}"/>
              </a:ext>
            </a:extLst>
          </p:cNvPr>
          <p:cNvCxnSpPr/>
          <p:nvPr/>
        </p:nvCxnSpPr>
        <p:spPr>
          <a:xfrm flipH="1">
            <a:off x="2081463" y="2418347"/>
            <a:ext cx="4102769" cy="7339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4602DC4F-1330-5543-34F5-08579B8C078B}"/>
              </a:ext>
            </a:extLst>
          </p:cNvPr>
          <p:cNvCxnSpPr/>
          <p:nvPr/>
        </p:nvCxnSpPr>
        <p:spPr>
          <a:xfrm>
            <a:off x="6184232" y="2418347"/>
            <a:ext cx="3926305" cy="8688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167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CCD0C-94FA-BA5E-190A-5CB1F016A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Prezydent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78FAC2-C597-CD72-01F7-141B94FB6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44996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marL="0" indent="0">
              <a:buNone/>
            </a:pPr>
            <a:r>
              <a:rPr lang="pl-PL" sz="4000" dirty="0"/>
              <a:t>Przychody lokalne                      Budżet lokalny          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EF1F4F58-CF44-3BE2-2CF3-1E4783782B98}"/>
              </a:ext>
            </a:extLst>
          </p:cNvPr>
          <p:cNvCxnSpPr/>
          <p:nvPr/>
        </p:nvCxnSpPr>
        <p:spPr>
          <a:xfrm flipV="1">
            <a:off x="2430379" y="1961147"/>
            <a:ext cx="3140242" cy="28875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EEC9E79F-B2E8-C5C3-8F08-B8D5B7A94B90}"/>
              </a:ext>
            </a:extLst>
          </p:cNvPr>
          <p:cNvCxnSpPr/>
          <p:nvPr/>
        </p:nvCxnSpPr>
        <p:spPr>
          <a:xfrm>
            <a:off x="6388768" y="1985211"/>
            <a:ext cx="3080085" cy="281538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84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60181-5995-4D81-9CB8-B5B5F282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162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A7B870B-EAF7-CAAC-A265-0D24DE102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286250" cy="31813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9CF9F-C4F2-5844-2BE2-C2BC1B690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281" y="456270"/>
            <a:ext cx="5875720" cy="33818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E60842-B456-E225-9D36-43AA67610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527" y="3181350"/>
            <a:ext cx="4909473" cy="3676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1F5168-CE1B-E743-06BD-642448C27E04}"/>
              </a:ext>
            </a:extLst>
          </p:cNvPr>
          <p:cNvSpPr txBox="1"/>
          <p:nvPr/>
        </p:nvSpPr>
        <p:spPr>
          <a:xfrm>
            <a:off x="6427871" y="5019675"/>
            <a:ext cx="60939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  <a:r>
              <a:rPr lang="pl-PL" sz="2800" dirty="0">
                <a:solidFill>
                  <a:srgbClr val="002060"/>
                </a:solidFill>
              </a:rPr>
              <a:t>Rejon </a:t>
            </a:r>
            <a:r>
              <a:rPr lang="pl-PL" sz="2800" dirty="0" err="1">
                <a:solidFill>
                  <a:srgbClr val="002060"/>
                </a:solidFill>
              </a:rPr>
              <a:t>Iwacewiczi</a:t>
            </a:r>
            <a:r>
              <a:rPr lang="pl-PL" sz="2800" dirty="0">
                <a:solidFill>
                  <a:srgbClr val="002060"/>
                </a:solidFill>
              </a:rPr>
              <a:t>  (obwód Brzeski)</a:t>
            </a:r>
          </a:p>
          <a:p>
            <a:r>
              <a:rPr lang="pl-PL" sz="2800" dirty="0">
                <a:solidFill>
                  <a:srgbClr val="002060"/>
                </a:solidFill>
              </a:rPr>
              <a:t> Około 900 domów stoi pustych</a:t>
            </a:r>
          </a:p>
        </p:txBody>
      </p:sp>
    </p:spTree>
    <p:extLst>
      <p:ext uri="{BB962C8B-B14F-4D97-AF65-F5344CB8AC3E}">
        <p14:creationId xmlns:p14="http://schemas.microsoft.com/office/powerpoint/2010/main" val="4128538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E2708-8D6B-9F99-99E1-2A51618C4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Rolnictwo na Białorusi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0E1CD82-064F-050F-188C-C7BAE0DF9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8353" y="4090981"/>
            <a:ext cx="4012796" cy="26244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31AEF9-EDDE-E47A-ABB6-705107B46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6" y="1632660"/>
            <a:ext cx="5253327" cy="2952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99D20F-22F2-649C-7155-60429C249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205" y="1190123"/>
            <a:ext cx="4012795" cy="25637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F29EA5-B0C4-F15B-A6E6-DFC00C5E5B9B}"/>
              </a:ext>
            </a:extLst>
          </p:cNvPr>
          <p:cNvSpPr txBox="1"/>
          <p:nvPr/>
        </p:nvSpPr>
        <p:spPr>
          <a:xfrm>
            <a:off x="5305926" y="1632660"/>
            <a:ext cx="28732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400" dirty="0"/>
              <a:t>W starym dworze </a:t>
            </a:r>
          </a:p>
          <a:p>
            <a:pPr algn="r"/>
            <a:r>
              <a:rPr lang="pl-PL" sz="2400" dirty="0"/>
              <a:t>Brochowskich </a:t>
            </a:r>
          </a:p>
          <a:p>
            <a:pPr algn="r"/>
            <a:r>
              <a:rPr lang="pl-PL" sz="2400" dirty="0"/>
              <a:t>mieści się </a:t>
            </a:r>
          </a:p>
          <a:p>
            <a:pPr algn="r"/>
            <a:r>
              <a:rPr lang="pl-PL" sz="2400" dirty="0"/>
              <a:t>rada wiejska kołchozu </a:t>
            </a:r>
          </a:p>
        </p:txBody>
      </p:sp>
    </p:spTree>
    <p:extLst>
      <p:ext uri="{BB962C8B-B14F-4D97-AF65-F5344CB8AC3E}">
        <p14:creationId xmlns:p14="http://schemas.microsoft.com/office/powerpoint/2010/main" val="4206274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BBACC3-8CA1-87FF-0DCB-B8028DC1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/>
              <a:t>Dodatkowe problemy wprowadzenia </a:t>
            </a:r>
            <a:br>
              <a:rPr lang="pl-PL" sz="4000" b="1" dirty="0"/>
            </a:br>
            <a:r>
              <a:rPr lang="pl-PL" sz="4000" b="1" dirty="0"/>
              <a:t>samorządności lokalnej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5C49E2-4BB7-194E-27DF-BAE859D90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4599"/>
            <a:ext cx="10515600" cy="3662363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pl-PL" sz="3600" dirty="0"/>
              <a:t>Wykluczenie społeczeństwa obywatelskiego z rozwiązywania lokalnych problemów.</a:t>
            </a:r>
          </a:p>
          <a:p>
            <a:pPr marL="514350" indent="-514350" algn="just">
              <a:buAutoNum type="arabicPeriod"/>
            </a:pPr>
            <a:r>
              <a:rPr lang="pl-PL" sz="3600" dirty="0"/>
              <a:t>Problem kadrowy organizacji samorządowej.</a:t>
            </a:r>
          </a:p>
          <a:p>
            <a:pPr marL="514350" indent="-514350" algn="just">
              <a:buAutoNum type="arabicPeriod"/>
            </a:pPr>
            <a:r>
              <a:rPr lang="pl-PL" sz="3600" dirty="0"/>
              <a:t>Gotowość ludności.</a:t>
            </a:r>
          </a:p>
          <a:p>
            <a:pPr marL="514350" indent="-514350" algn="just">
              <a:buAutoNum type="arabicPeriod"/>
            </a:pPr>
            <a:r>
              <a:rPr lang="pl-PL" sz="3600" dirty="0"/>
              <a:t>Kultura polityczna. </a:t>
            </a:r>
          </a:p>
        </p:txBody>
      </p:sp>
    </p:spTree>
    <p:extLst>
      <p:ext uri="{BB962C8B-B14F-4D97-AF65-F5344CB8AC3E}">
        <p14:creationId xmlns:p14="http://schemas.microsoft.com/office/powerpoint/2010/main" val="2493217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601CC-157D-4E05-AFAF-F9CCC1461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Kryzys polityczny i społeczne przebudzenie Białorusi</a:t>
            </a:r>
            <a:r>
              <a:rPr lang="ru-BY" b="1" dirty="0"/>
              <a:t> (2020)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69" y="1690688"/>
            <a:ext cx="8589370" cy="472415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754" y="5010049"/>
            <a:ext cx="3285246" cy="18479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48BE4D-DFAF-E61E-4B8B-9430D9F88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249" y="1454365"/>
            <a:ext cx="377375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36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0DF5E-547F-D0DF-EEBA-E159081E6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/>
              <a:t>Reforma ram prawnych i regulacyjnych zapewniających wdrożenie samorządności lokalnej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63EF63-2FCA-DF99-88F3-AD4147F44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358" y="1825625"/>
            <a:ext cx="11249526" cy="4351338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l-PL" sz="3200" dirty="0"/>
              <a:t>Reforma systemu zarządzania w kraju, ustanowienie relacji między zarządzaniem państwowym a samorządem, podział kompetencji i odpowiedzialności między państwem a samorządem.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3200" dirty="0"/>
              <a:t>Reforma podziału administracyjno-terytorialnego zgodnie z zasadami optymalizacji zarządzania i rentowności jednostek samorządowych.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3200" dirty="0"/>
              <a:t>Przeniesienie dźwigni decyzyjnych na poziom lokalny, denacjonalizacja mienia komunalnego, kształtowanie budżetów jednostek samorządu terytorialnego.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4461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3841D0-5017-BE29-4254-B94B35E07D73}"/>
              </a:ext>
            </a:extLst>
          </p:cNvPr>
          <p:cNvSpPr txBox="1"/>
          <p:nvPr/>
        </p:nvSpPr>
        <p:spPr>
          <a:xfrm>
            <a:off x="3023235" y="1617785"/>
            <a:ext cx="61455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</a:t>
            </a:r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ę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kuj</a:t>
            </a:r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ę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uwag</a:t>
            </a:r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ę!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42087B-4F7E-7135-FFF0-9027FE9DF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574" y="4001113"/>
            <a:ext cx="4474852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34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5912C-7487-49FC-ACEE-C9F147CED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Model podziału </a:t>
            </a:r>
            <a:br>
              <a:rPr lang="pl-PL" b="1" dirty="0"/>
            </a:br>
            <a:r>
              <a:rPr lang="pl-PL" b="1" dirty="0"/>
              <a:t>administracyjno-terytorialnego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45F85-0205-4896-BB58-8FB65A03D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3" y="2055813"/>
            <a:ext cx="11502887" cy="466600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l-PL" dirty="0"/>
              <a:t>Szczebel najwyższy – obwody.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dirty="0"/>
              <a:t>Drugi stopień - rejony  oraz miasta znaczenia obwodowego</a:t>
            </a:r>
            <a:endParaRPr lang="ru-RU" dirty="0"/>
          </a:p>
          <a:p>
            <a:pPr marL="0" indent="0" algn="just">
              <a:buNone/>
            </a:pPr>
            <a:r>
              <a:rPr lang="pl-PL" dirty="0"/>
              <a:t> – ośrodki miejskie, których liczba mieszkańców przekracza 50 tysięcy.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dirty="0"/>
              <a:t>Trzeci stopień – miasta znaczenia rejonowego, liczące ponad 6 tysięcy mieszkańców a także osiedla typu miejskiego.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pl-PL" dirty="0"/>
          </a:p>
          <a:p>
            <a:pPr marL="0" indent="0" algn="just">
              <a:buNone/>
            </a:pPr>
            <a:r>
              <a:rPr lang="pl-PL" b="1" i="1" dirty="0">
                <a:solidFill>
                  <a:srgbClr val="7030A0"/>
                </a:solidFill>
              </a:rPr>
              <a:t>Republika Białoruś dzieli się na 6 obwodów (brzeski, grodzieński, homelski, miński, mohylewski, witebski) i miasto stołeczne Mińsk. W ramach obwodów funkcjonuje 118 rejonów, 12 miast znaczenia obwodowego, 98 miast znaczenia rejonowego, 92 osiedla typu miejskiego i 1292 sołectwa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049489-AD71-40DE-AFCD-55F70A52B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697" y="-1"/>
            <a:ext cx="3109304" cy="268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DAB2A-76C8-E348-7273-9A8840465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/>
              <a:t>Pierwszy normatywny akt prawny </a:t>
            </a:r>
            <a:br>
              <a:rPr lang="pl-PL" sz="3600" b="1" dirty="0"/>
            </a:br>
            <a:r>
              <a:rPr lang="pl-PL" sz="3600" b="1" dirty="0"/>
              <a:t>o samorządzie terytorialnym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4A65B1-E5C3-D5BA-309F-615A849A0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768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l-PL" sz="3500" b="1" dirty="0">
                <a:solidFill>
                  <a:srgbClr val="002060"/>
                </a:solidFill>
              </a:rPr>
              <a:t>Ustawa Białoruskiej SRR "O samorządzie terytorialnym i gospodarce lokalnej w Białoruskiej SRR"   </a:t>
            </a:r>
            <a:endParaRPr lang="ru-BY" sz="35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l-PL" sz="3500" dirty="0"/>
              <a:t> 22 lutego 1991 r.</a:t>
            </a:r>
          </a:p>
          <a:p>
            <a:pPr marL="0" indent="0">
              <a:buNone/>
            </a:pPr>
            <a:endParaRPr lang="pl-PL" sz="3500" dirty="0"/>
          </a:p>
          <a:p>
            <a:pPr marL="0" indent="0">
              <a:buNone/>
            </a:pPr>
            <a:r>
              <a:rPr lang="pl-PL" sz="3500" dirty="0"/>
              <a:t>Lokalne Sowiety miały podwójny charakter prawny: </a:t>
            </a:r>
          </a:p>
          <a:p>
            <a:pPr marL="0" indent="0">
              <a:buNone/>
            </a:pPr>
            <a:endParaRPr lang="pl-PL" sz="3500" dirty="0"/>
          </a:p>
          <a:p>
            <a:pPr marL="514350" indent="-514350">
              <a:buAutoNum type="arabicParenR"/>
            </a:pPr>
            <a:r>
              <a:rPr lang="pl-PL" sz="3500" dirty="0"/>
              <a:t>lokalne organy przedstawicielskie władzy państwowej</a:t>
            </a:r>
          </a:p>
          <a:p>
            <a:pPr marL="514350" indent="-514350">
              <a:buAutoNum type="arabicParenR"/>
            </a:pPr>
            <a:r>
              <a:rPr lang="pl-PL" sz="3500" dirty="0"/>
              <a:t>organy samorządu lokalnego.</a:t>
            </a:r>
            <a:endParaRPr lang="ru-BY" sz="3500" dirty="0"/>
          </a:p>
          <a:p>
            <a:pPr marL="514350" indent="-514350">
              <a:buAutoNum type="arabicParenR"/>
            </a:pPr>
            <a:endParaRPr lang="ru-BY" sz="3500" dirty="0"/>
          </a:p>
          <a:p>
            <a:pPr marL="0" indent="0">
              <a:buNone/>
            </a:pPr>
            <a:r>
              <a:rPr lang="pl-PL" sz="3500" dirty="0"/>
              <a:t>Ustawa została później nieznacznie zmieniona w latach 1995, 1996, 1997 i 2000.</a:t>
            </a:r>
            <a:endParaRPr lang="ru-BY" sz="3500" dirty="0"/>
          </a:p>
          <a:p>
            <a:pPr marL="514350" indent="-514350">
              <a:buAutoNum type="arabicParenR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7179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F2DB3-CE23-E910-7CEC-6B4EC46F7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Artykuł 1 Konstytucji Białorusi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24B0BB-031C-836B-069F-F00C37BDC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421" y="1825625"/>
            <a:ext cx="10812379" cy="46672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3600" u="sng" dirty="0"/>
              <a:t>Samorząd terytorialny </a:t>
            </a:r>
          </a:p>
          <a:p>
            <a:pPr marL="0" indent="0" algn="just">
              <a:buNone/>
            </a:pPr>
            <a:r>
              <a:rPr lang="pl-PL" sz="3600" dirty="0"/>
              <a:t>„organizacji i działalności obywateli na rzecz niezależnego rozwiązywania bezpośrednio lub za pośrednictwem wybranych przez nich organów państwowych i publicznych wszystkich kwestii społecznych, gospodarczych, politycznych i kulturalnych o znaczeniu lokalnym, w oparciu o interesy obywateli i specyfikę rozwoju jednostek administracyjno-terytorialnych na podstawie przepisów prawa, własnej bazy materialnej i finansowej oraz przyciągniętych funduszy”.</a:t>
            </a:r>
          </a:p>
        </p:txBody>
      </p:sp>
    </p:spTree>
    <p:extLst>
      <p:ext uri="{BB962C8B-B14F-4D97-AF65-F5344CB8AC3E}">
        <p14:creationId xmlns:p14="http://schemas.microsoft.com/office/powerpoint/2010/main" val="2576600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18E7E0-2634-14BC-D293-E5891CF5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Artykuł 120 Konstytucji Białorusi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FE1C71-72BA-F53D-C812-C186028DE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600" dirty="0"/>
              <a:t>„Lokalne rady deputowanych, organy wykonawcze i administracyjne w granicach swoich kompetencji rozwiązują kwestie o znaczeniu lokalnym, kierując się ogólnymi interesami państwa i interesami ludności mieszkającej na danym terytorium,</a:t>
            </a:r>
            <a:r>
              <a:rPr lang="pl-PL" sz="3600" b="1" dirty="0">
                <a:solidFill>
                  <a:srgbClr val="C00000"/>
                </a:solidFill>
              </a:rPr>
              <a:t> wykonują decyzje wyższych organów państwowych”. </a:t>
            </a:r>
          </a:p>
        </p:txBody>
      </p:sp>
    </p:spTree>
    <p:extLst>
      <p:ext uri="{BB962C8B-B14F-4D97-AF65-F5344CB8AC3E}">
        <p14:creationId xmlns:p14="http://schemas.microsoft.com/office/powerpoint/2010/main" val="2430395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53311-443E-C70F-BA2C-7D4E7882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Rady lokalne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BFA5B5-AC8C-3F3D-B55F-63DBDB6D3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3600" dirty="0"/>
              <a:t>nie mają własnych statutów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3600" dirty="0"/>
              <a:t>nie mają prawa do tworzenia odpowiedzialnych przed nimi organów wykonawczych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3600" dirty="0"/>
              <a:t>nie mają pełnoprawnego mechanizmu realizacji swoich uprawnień</a:t>
            </a:r>
          </a:p>
          <a:p>
            <a:endParaRPr lang="pl-PL" dirty="0"/>
          </a:p>
          <a:p>
            <a:endParaRPr lang="pl-PL" dirty="0"/>
          </a:p>
          <a:p>
            <a:pPr marL="0" indent="0" algn="ctr">
              <a:buNone/>
            </a:pPr>
            <a:r>
              <a:rPr lang="pl-PL" sz="3600" b="1" dirty="0">
                <a:solidFill>
                  <a:srgbClr val="C00000"/>
                </a:solidFill>
              </a:rPr>
              <a:t>O wszystkim decyduje centrum</a:t>
            </a:r>
          </a:p>
        </p:txBody>
      </p:sp>
    </p:spTree>
    <p:extLst>
      <p:ext uri="{BB962C8B-B14F-4D97-AF65-F5344CB8AC3E}">
        <p14:creationId xmlns:p14="http://schemas.microsoft.com/office/powerpoint/2010/main" val="3685890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8ED9CD-DC72-19C6-1999-AEF47435F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B734328-15B9-3D0D-051D-863DFFE66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36291" cy="28862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69FD06-9E1D-066B-2556-16A2D2DF4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313" y="231139"/>
            <a:ext cx="4514850" cy="2895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CA7571-2559-1F32-E3C2-CA537FD49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20" y="3126739"/>
            <a:ext cx="4207669" cy="33661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CEF584-8295-309C-B96D-0DB081722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273" y="3841520"/>
            <a:ext cx="5005727" cy="3016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0FEB63-7E79-E952-223E-8203886114BE}"/>
              </a:ext>
            </a:extLst>
          </p:cNvPr>
          <p:cNvSpPr txBox="1"/>
          <p:nvPr/>
        </p:nvSpPr>
        <p:spPr>
          <a:xfrm>
            <a:off x="5324476" y="2705725"/>
            <a:ext cx="15430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BY" sz="4400" b="1" dirty="0"/>
              <a:t>1994-2023</a:t>
            </a:r>
            <a:endParaRPr lang="pl-PL" sz="4400" b="1" dirty="0"/>
          </a:p>
        </p:txBody>
      </p:sp>
    </p:spTree>
    <p:extLst>
      <p:ext uri="{BB962C8B-B14F-4D97-AF65-F5344CB8AC3E}">
        <p14:creationId xmlns:p14="http://schemas.microsoft.com/office/powerpoint/2010/main" val="3920640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1EE6B7-3251-C4B8-349B-96284980C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O</a:t>
            </a:r>
            <a:r>
              <a:rPr lang="pl-PL" sz="4000" b="1" dirty="0"/>
              <a:t>kreśl</a:t>
            </a:r>
            <a:r>
              <a:rPr lang="en-US" sz="4000" b="1" dirty="0" err="1"/>
              <a:t>enia</a:t>
            </a:r>
            <a:r>
              <a:rPr lang="pl-PL" sz="4000" b="1" dirty="0"/>
              <a:t> białoruskiego ustroju politycznego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6DBBF5-BACF-163D-B376-842894CE8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" y="1440180"/>
            <a:ext cx="11102340" cy="526923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3600" dirty="0"/>
              <a:t>totalną dyktatura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3600" dirty="0" err="1"/>
              <a:t>sułtanizm</a:t>
            </a:r>
            <a:endParaRPr lang="pl-PL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3600" dirty="0"/>
              <a:t>skrajny </a:t>
            </a:r>
            <a:r>
              <a:rPr lang="pl-PL" sz="3600" dirty="0" err="1"/>
              <a:t>patrymonializm</a:t>
            </a:r>
            <a:endParaRPr lang="pl-PL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3600" dirty="0"/>
              <a:t>dyktatura kołchozowa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3600" dirty="0"/>
              <a:t>dyktatura rolnicza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3600" dirty="0" err="1"/>
              <a:t>łukaszyzm</a:t>
            </a:r>
            <a:endParaRPr lang="pl-PL" sz="3600" dirty="0"/>
          </a:p>
          <a:p>
            <a:pPr>
              <a:buFont typeface="Wingdings" panose="05000000000000000000" pitchFamily="2" charset="2"/>
              <a:buChar char="Ø"/>
            </a:pPr>
            <a:endParaRPr lang="ru-BY" sz="3600" dirty="0"/>
          </a:p>
          <a:p>
            <a:pPr marL="0" indent="0" algn="just">
              <a:buNone/>
            </a:pPr>
            <a:r>
              <a:rPr lang="pl-PL" sz="3600" i="1" dirty="0">
                <a:solidFill>
                  <a:srgbClr val="7030A0"/>
                </a:solidFill>
              </a:rPr>
              <a:t>„Dzięki Bogu mamy tę dyktaturę. Wszyscy mnie krytykowaliście: dyktatura, dyktatura. Ale w tej dyktaturze jest porządek”.</a:t>
            </a:r>
          </a:p>
          <a:p>
            <a:pPr marL="0" indent="0" algn="r">
              <a:buNone/>
            </a:pPr>
            <a:r>
              <a:rPr lang="pl-PL" sz="3600" i="1" dirty="0">
                <a:solidFill>
                  <a:srgbClr val="7030A0"/>
                </a:solidFill>
              </a:rPr>
              <a:t>Łukaszenko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F490F1-B0CF-49E3-6ADC-77903E2B2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50" y="1824687"/>
            <a:ext cx="2903220" cy="23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98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DD99-2518-3840-E737-5D78246B5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Charakter władzy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C04307-11EE-64CE-6F04-212C7F3A0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66" y="1575582"/>
            <a:ext cx="11366696" cy="4601381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l-PL" sz="3200" dirty="0"/>
              <a:t> Łukaszenko skoncentrował w swoich rękach podstawowe pełnomocnictwa władzy wykonawczej, ustawodawczej i sądowniczej.</a:t>
            </a:r>
            <a:endParaRPr lang="ru-RU" sz="3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3200" dirty="0"/>
              <a:t>Faktyczne uzurpuje on pozycję zarządcy państwa.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3200" dirty="0"/>
              <a:t>Członkowie rządu odgrywają rolę chłopców do bicia, na których spada odpowiedzialność za wszystkie niepowodzenia w polityce.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88AB98-BBD4-C3DC-35E5-09284BDC8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131" y="4693238"/>
            <a:ext cx="2976562" cy="208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736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10357</TotalTime>
  <Words>622</Words>
  <Application>Microsoft Office PowerPoint</Application>
  <PresentationFormat>Широкоэкранный</PresentationFormat>
  <Paragraphs>87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Тема Office</vt:lpstr>
      <vt:lpstr>                          </vt:lpstr>
      <vt:lpstr>Model podziału  administracyjno-terytorialnego</vt:lpstr>
      <vt:lpstr>Pierwszy normatywny akt prawny  o samorządzie terytorialnym</vt:lpstr>
      <vt:lpstr>Artykuł 1 Konstytucji Białorusi  </vt:lpstr>
      <vt:lpstr>Artykuł 120 Konstytucji Białorusi </vt:lpstr>
      <vt:lpstr>Rady lokalne</vt:lpstr>
      <vt:lpstr>Презентация PowerPoint</vt:lpstr>
      <vt:lpstr>Określenia białoruskiego ustroju politycznego</vt:lpstr>
      <vt:lpstr>Charakter władzy</vt:lpstr>
      <vt:lpstr>Zasady funkcjonowania władz lokalnych na Białorusi</vt:lpstr>
      <vt:lpstr>Formy własności </vt:lpstr>
      <vt:lpstr>Prezydent</vt:lpstr>
      <vt:lpstr>Презентация PowerPoint</vt:lpstr>
      <vt:lpstr>Rolnictwo na Białorusi </vt:lpstr>
      <vt:lpstr>Dodatkowe problemy wprowadzenia  samorządności lokalnej</vt:lpstr>
      <vt:lpstr>Kryzys polityczny i społeczne przebudzenie Białorusi (2020)</vt:lpstr>
      <vt:lpstr>Reforma ram prawnych i regulacyjnych zapewniających wdrożenie samorządności lokalnej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</dc:title>
  <dc:creator>Yuliya Ulasiuk</dc:creator>
  <cp:lastModifiedBy>Yuliya Ulasiuk</cp:lastModifiedBy>
  <cp:revision>2</cp:revision>
  <dcterms:created xsi:type="dcterms:W3CDTF">2023-09-11T09:53:26Z</dcterms:created>
  <dcterms:modified xsi:type="dcterms:W3CDTF">2023-09-26T18:47:00Z</dcterms:modified>
</cp:coreProperties>
</file>